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3BDA79-D552-AB24-1140-B04B6DEF3057}" v="399" dt="2025-05-21T15:42:21.7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7727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1948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8475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887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2068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804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3610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7379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9013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5769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180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9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0" r:id="rId6"/>
    <p:sldLayoutId id="2147483726" r:id="rId7"/>
    <p:sldLayoutId id="2147483727" r:id="rId8"/>
    <p:sldLayoutId id="2147483728" r:id="rId9"/>
    <p:sldLayoutId id="2147483729" r:id="rId10"/>
    <p:sldLayoutId id="2147483731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heRaGGa/Kursovaya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ttps:/theragga.github.io/Kursovaya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80588" y="965199"/>
            <a:ext cx="6766078" cy="4927601"/>
          </a:xfrm>
        </p:spPr>
        <p:txBody>
          <a:bodyPr anchor="ctr">
            <a:normAutofit/>
          </a:bodyPr>
          <a:lstStyle/>
          <a:p>
            <a:r>
              <a:rPr lang="en-US" sz="6000" b="1">
                <a:latin typeface="Times New Roman"/>
                <a:cs typeface="Times New Roman"/>
              </a:rPr>
              <a:t>Разработка онлайн информационной системы для вокзалов</a:t>
            </a:r>
            <a:endParaRPr lang="en-US" sz="60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3257" y="965198"/>
            <a:ext cx="2707937" cy="492760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2700" algn="r">
              <a:spcBef>
                <a:spcPts val="825"/>
              </a:spcBef>
            </a:pPr>
            <a:r>
              <a:rPr lang="en-US" sz="2000" dirty="0" err="1">
                <a:latin typeface="Cambria"/>
                <a:ea typeface="Cambria"/>
              </a:rPr>
              <a:t>Рашад</a:t>
            </a:r>
            <a:r>
              <a:rPr lang="en-US" sz="2000" dirty="0">
                <a:latin typeface="Cambria"/>
                <a:ea typeface="Cambria"/>
              </a:rPr>
              <a:t> </a:t>
            </a:r>
            <a:r>
              <a:rPr lang="en-US" sz="2000" dirty="0" err="1">
                <a:latin typeface="Cambria"/>
                <a:ea typeface="Cambria"/>
              </a:rPr>
              <a:t>Асланлы</a:t>
            </a:r>
            <a:endParaRPr lang="en-US" sz="2000" dirty="0">
              <a:latin typeface="Cambria"/>
              <a:ea typeface="Cambria"/>
            </a:endParaRPr>
          </a:p>
          <a:p>
            <a:pPr marL="12700" algn="r">
              <a:spcBef>
                <a:spcPts val="725"/>
              </a:spcBef>
            </a:pPr>
            <a:r>
              <a:rPr lang="en-US" sz="2000" dirty="0">
                <a:latin typeface="Tahoma"/>
                <a:ea typeface="Tahoma"/>
                <a:cs typeface="Tahoma"/>
              </a:rPr>
              <a:t>ITIF 680.22</a:t>
            </a:r>
          </a:p>
          <a:p>
            <a:pPr algn="r"/>
            <a:endParaRPr lang="en-US" sz="200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58B243A-101C-0E3A-0668-A5E8097E499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r="3644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9" name="rectangle">
            <a:extLst>
              <a:ext uri="{FF2B5EF4-FFF2-40B4-BE49-F238E27FC236}">
                <a16:creationId xmlns:a16="http://schemas.microsoft.com/office/drawing/2014/main" id="{5A5CD42F-AE21-4AA7-BD72-1BB06E7DB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321734"/>
            <a:ext cx="10915923" cy="5596408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12867-4819-2CE4-86DE-8458E445B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739" y="897835"/>
            <a:ext cx="9800886" cy="1071438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Использование стилей CSS</a:t>
            </a:r>
            <a:endParaRPr lang="en-US" sz="400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30" name="Straight Connector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7789" y="1910746"/>
            <a:ext cx="9618132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74A9B-9A27-1583-FAC8-013356A39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8645" y="2108202"/>
            <a:ext cx="9607276" cy="3321622"/>
          </a:xfrm>
        </p:spPr>
        <p:txBody>
          <a:bodyPr vert="horz" lIns="0" tIns="45720" rIns="0" bIns="45720" rtlCol="0" anchor="t">
            <a:normAutofit/>
          </a:bodyPr>
          <a:lstStyle/>
          <a:p>
            <a:pPr marL="241300" marR="716915" indent="-228600">
              <a:lnSpc>
                <a:spcPct val="110000"/>
              </a:lnSpc>
              <a:spcBef>
                <a:spcPts val="290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Общие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стили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всех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элементов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 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Селектор </a:t>
            </a:r>
            <a:r>
              <a:rPr lang="en-US" sz="1200" dirty="0">
                <a:solidFill>
                  <a:srgbClr val="FFFFFF"/>
                </a:solidFill>
                <a:latin typeface="Consolas"/>
              </a:rPr>
              <a:t>*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применяется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ко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всем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элементам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сбрасывая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отступы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и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внутренние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отступы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а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также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задавая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шрифт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Arial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всех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элементов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1300" marR="307975" indent="-228600">
              <a:lnSpc>
                <a:spcPct val="110000"/>
              </a:lnSpc>
              <a:spcBef>
                <a:spcPts val="97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Стили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&lt;body&gt;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Задаем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светлый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фон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темный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цвет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текста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и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увеличиваем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высоту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строки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улучшения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читаемости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1300" marR="812800" indent="-228600">
              <a:lnSpc>
                <a:spcPct val="110000"/>
              </a:lnSpc>
              <a:spcBef>
                <a:spcPts val="104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Стили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шапки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(header)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 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В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шапке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устанавливаем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темно</a:t>
            </a:r>
            <a:r>
              <a:rPr lang="en-US" sz="1200" dirty="0" err="1">
                <a:solidFill>
                  <a:srgbClr val="FFFFFF"/>
                </a:solidFill>
                <a:latin typeface="Tahoma"/>
                <a:ea typeface="Tahoma"/>
                <a:cs typeface="Tahoma"/>
              </a:rPr>
              <a:t>-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синий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фон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белый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цвет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текста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добавляем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внутренние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отступы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и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тень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улучшения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визуального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восприятия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1300" marR="494665" indent="-228600">
              <a:lnSpc>
                <a:spcPct val="110000"/>
              </a:lnSpc>
              <a:spcBef>
                <a:spcPts val="969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Стили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навигационного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меню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(nav)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Меню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имеет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темно</a:t>
            </a:r>
            <a:r>
              <a:rPr lang="en-US" sz="1200" dirty="0" err="1">
                <a:solidFill>
                  <a:srgbClr val="FFFFFF"/>
                </a:solidFill>
                <a:latin typeface="Tahoma"/>
                <a:ea typeface="Tahoma"/>
                <a:cs typeface="Tahoma"/>
              </a:rPr>
              <a:t>-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синий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фон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и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списка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ссылок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задаются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отступы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выравнивание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по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центру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а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также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эффекты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при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наведении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на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ссылки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с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изменением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фона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активной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страницы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1300" marR="5080" indent="-228600">
              <a:lnSpc>
                <a:spcPct val="110000"/>
              </a:lnSpc>
              <a:spcBef>
                <a:spcPts val="104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Основной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контейнер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(.container)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 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Устанавливаем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максимальную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ширину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контейнера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выравнивая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его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по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центру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с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внутренними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отступами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1300" marR="40005" indent="-228600">
              <a:lnSpc>
                <a:spcPct val="110000"/>
              </a:lnSpc>
              <a:spcBef>
                <a:spcPts val="969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Стили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ambria"/>
                <a:ea typeface="Cambria"/>
              </a:rPr>
              <a:t>секции</a:t>
            </a:r>
            <a:r>
              <a:rPr lang="en-US" sz="1200" b="1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hero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 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Устанавливаем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фоновое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изображение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с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центровкой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и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размером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"cover",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добавляем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полупрозрачную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черную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подложку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лучшей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читаемости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текста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Также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задаем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стили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заголовка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и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абзаца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внутри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этого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блока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>
              <a:lnSpc>
                <a:spcPct val="110000"/>
              </a:lnSpc>
            </a:pPr>
            <a:endParaRPr lang="en-US" sz="1100">
              <a:solidFill>
                <a:srgbClr val="FFFFFF"/>
              </a:solidFill>
            </a:endParaRPr>
          </a:p>
        </p:txBody>
      </p:sp>
      <p:sp>
        <p:nvSpPr>
          <p:cNvPr id="31" name="!!footer rectangle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04910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96FAAD-8FC0-7F71-B258-E0F28536F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8B5E40E-7941-873C-F874-E3EA1800EE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9778" r="-1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7" name="rectangle">
            <a:extLst>
              <a:ext uri="{FF2B5EF4-FFF2-40B4-BE49-F238E27FC236}">
                <a16:creationId xmlns:a16="http://schemas.microsoft.com/office/drawing/2014/main" id="{5A5CD42F-AE21-4AA7-BD72-1BB06E7DB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321734"/>
            <a:ext cx="10915923" cy="5596408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BFC0B1-7587-21A7-C539-52AB4F21B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696" y="897835"/>
            <a:ext cx="9800886" cy="1071438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Использование стилей CSS</a:t>
            </a:r>
            <a:endParaRPr lang="en-US" sz="400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38" name="Straight Connector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7789" y="1910746"/>
            <a:ext cx="9618132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493E1-C5FB-6DCB-A3E5-FA4C32D5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8645" y="2108202"/>
            <a:ext cx="9607276" cy="3321622"/>
          </a:xfrm>
        </p:spPr>
        <p:txBody>
          <a:bodyPr vert="horz" lIns="0" tIns="45720" rIns="0" bIns="45720" rtlCol="0">
            <a:normAutofit/>
          </a:bodyPr>
          <a:lstStyle/>
          <a:p>
            <a:pPr marL="241300" marR="73660" indent="-228600">
              <a:lnSpc>
                <a:spcPct val="110000"/>
              </a:lnSpc>
              <a:spcBef>
                <a:spcPts val="340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500" b="1">
                <a:solidFill>
                  <a:srgbClr val="FFFFFF"/>
                </a:solidFill>
                <a:latin typeface="Cambria"/>
                <a:ea typeface="Cambria"/>
              </a:rPr>
              <a:t>Стили для преимуществ </a:t>
            </a:r>
            <a:r>
              <a:rPr lang="en-US" sz="1500" b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(features)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Используем сетку 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Grid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для размещения карточек с преимуществами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в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  <a:cs typeface="Calibri"/>
              </a:rPr>
              <a:t>которых есть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иконки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заголовки и описания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Карточки имеют плавный эффект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  <a:cs typeface="Tahoma"/>
              </a:rPr>
              <a:t>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при наведении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1300" marR="73660" indent="-228600">
              <a:lnSpc>
                <a:spcPct val="110000"/>
              </a:lnSpc>
              <a:spcBef>
                <a:spcPts val="98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500" b="1">
                <a:solidFill>
                  <a:srgbClr val="FFFFFF"/>
                </a:solidFill>
                <a:latin typeface="Cambria"/>
                <a:ea typeface="Cambria"/>
              </a:rPr>
              <a:t>Стили для призыва к действию </a:t>
            </a:r>
            <a:r>
              <a:rPr lang="en-US" sz="1500" b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(CTA)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В этом блоке задаем светло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-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голубой фон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выравнивание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  <a:cs typeface="Calibri"/>
              </a:rPr>
              <a:t>по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центру и стили для кнопки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которая изменяет цвет при наведении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1300" marR="5080" indent="-228600">
              <a:lnSpc>
                <a:spcPct val="110000"/>
              </a:lnSpc>
              <a:spcBef>
                <a:spcPts val="98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500" b="1">
                <a:solidFill>
                  <a:srgbClr val="FFFFFF"/>
                </a:solidFill>
                <a:latin typeface="Cambria"/>
                <a:ea typeface="Cambria"/>
              </a:rPr>
              <a:t>Стили для новостей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Статьи новостей имеют отступы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а заголовки 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—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синий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  <a:cs typeface="Tahoma"/>
              </a:rPr>
              <a:t>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цвет для выделения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1300" marR="213995" indent="-228600">
              <a:lnSpc>
                <a:spcPct val="110000"/>
              </a:lnSpc>
              <a:spcBef>
                <a:spcPts val="1060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500" b="1">
                <a:solidFill>
                  <a:srgbClr val="FFFFFF"/>
                </a:solidFill>
                <a:latin typeface="Cambria"/>
                <a:ea typeface="Cambria"/>
              </a:rPr>
              <a:t>Стили для подвала </a:t>
            </a:r>
            <a:r>
              <a:rPr lang="en-US" sz="1500" b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(footer)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Подвал имеет синий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  <a:cs typeface="Calibri"/>
              </a:rPr>
              <a:t>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фон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  <a:cs typeface="Tahoma"/>
              </a:rPr>
              <a:t> с белым текстом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 и выравнивание по центру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  <a:cs typeface="Tahoma"/>
              </a:rPr>
              <a:t>Ссылки в подвале адаптированы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 для лучшего восприятия при наведении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1300" marR="206375" indent="-228600">
              <a:lnSpc>
                <a:spcPct val="110000"/>
              </a:lnSpc>
              <a:spcBef>
                <a:spcPts val="108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500" b="1">
                <a:solidFill>
                  <a:srgbClr val="FFFFFF"/>
                </a:solidFill>
                <a:latin typeface="Cambria"/>
                <a:ea typeface="Cambria"/>
              </a:rPr>
              <a:t>Адаптивные стили для мобильных устройств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С помощью медиа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-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запроса меняем поведение меню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размеров шрифта и расположение элементов для экрана шириной до 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768px, </a:t>
            </a:r>
            <a:r>
              <a:rPr lang="en-US" sz="1500">
                <a:solidFill>
                  <a:srgbClr val="FFFFFF"/>
                </a:solidFill>
                <a:latin typeface="Cambria"/>
                <a:ea typeface="Cambria"/>
              </a:rPr>
              <a:t>чтобы сайт хорошо смотрелся на мобильных устройствах</a:t>
            </a:r>
            <a:r>
              <a:rPr lang="en-US" sz="150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1300" marR="716915" indent="-228600">
              <a:lnSpc>
                <a:spcPct val="110000"/>
              </a:lnSpc>
              <a:spcBef>
                <a:spcPts val="290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endParaRPr lang="en-US" sz="1500">
              <a:solidFill>
                <a:srgbClr val="FFFFFF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35" name="!!footer rectangle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84061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7D581-33CB-5694-7FEF-5770A2C36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latin typeface="Cambria"/>
                <a:ea typeface="Cambria"/>
              </a:rPr>
              <a:t>Результат</a:t>
            </a:r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5F0E6-F1E5-5777-F18F-E01393C47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 vert="horz" lIns="0" tIns="45720" rIns="0" bIns="45720" rtlCol="0" anchor="t">
            <a:noAutofit/>
          </a:bodyPr>
          <a:lstStyle/>
          <a:p>
            <a:pPr marL="12700" indent="0">
              <a:lnSpc>
                <a:spcPct val="110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В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процессе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выполнения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курсовой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работы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были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освоены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ключевые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этапы</a:t>
            </a:r>
            <a:endParaRPr lang="en-US" sz="12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создания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веб</a:t>
            </a:r>
            <a:r>
              <a:rPr lang="en-US" sz="1200" dirty="0" err="1">
                <a:solidFill>
                  <a:srgbClr val="FFFFFF"/>
                </a:solidFill>
                <a:latin typeface="Tahoma"/>
                <a:ea typeface="Tahoma"/>
                <a:cs typeface="Tahoma"/>
              </a:rPr>
              <a:t>-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сайта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:</a:t>
            </a:r>
          </a:p>
          <a:p>
            <a:pPr marL="239395" indent="-226695">
              <a:lnSpc>
                <a:spcPct val="110000"/>
              </a:lnSpc>
              <a:spcBef>
                <a:spcPts val="75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Разработана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структура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веб</a:t>
            </a:r>
            <a:r>
              <a:rPr lang="en-US" sz="1200" dirty="0" err="1">
                <a:solidFill>
                  <a:srgbClr val="FFFFFF"/>
                </a:solidFill>
                <a:latin typeface="Tahoma"/>
                <a:ea typeface="Tahoma"/>
                <a:cs typeface="Tahoma"/>
              </a:rPr>
              <a:t>-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страницы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с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применением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языка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разметки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HTML.</a:t>
            </a:r>
          </a:p>
          <a:p>
            <a:pPr marL="239395" indent="-226695">
              <a:lnSpc>
                <a:spcPct val="110000"/>
              </a:lnSpc>
              <a:spcBef>
                <a:spcPts val="75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Оформление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сайта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выполнено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с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использованием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каскадных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таблиц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стилей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CSS.</a:t>
            </a:r>
          </a:p>
          <a:p>
            <a:pPr marL="239395" marR="147320" indent="-226695">
              <a:lnSpc>
                <a:spcPct val="110000"/>
              </a:lnSpc>
              <a:spcBef>
                <a:spcPts val="1150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Реализована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адаптивная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верстка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с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помощью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медиа</a:t>
            </a:r>
            <a:r>
              <a:rPr lang="en-US" sz="1200" dirty="0" err="1">
                <a:solidFill>
                  <a:srgbClr val="FFFFFF"/>
                </a:solidFill>
                <a:latin typeface="Tahoma"/>
                <a:ea typeface="Tahoma"/>
                <a:cs typeface="Tahoma"/>
              </a:rPr>
              <a:t>-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запросов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для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корректного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отображения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на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различных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устройствах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39395" marR="238760" indent="-226695">
              <a:lnSpc>
                <a:spcPct val="110000"/>
              </a:lnSpc>
              <a:spcBef>
                <a:spcPts val="994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В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итоге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был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разработан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современный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функциональный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и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удобный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веб</a:t>
            </a:r>
            <a:r>
              <a:rPr lang="en-US" sz="1200" dirty="0" err="1">
                <a:solidFill>
                  <a:srgbClr val="FFFFFF"/>
                </a:solidFill>
                <a:latin typeface="Tahoma"/>
                <a:ea typeface="Tahoma"/>
                <a:cs typeface="Tahoma"/>
              </a:rPr>
              <a:t>-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сайт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соответствующий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требованиям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заказчика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и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современным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стандартам</a:t>
            </a:r>
            <a:r>
              <a:rPr lang="en-US" sz="12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веб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- </a:t>
            </a:r>
            <a:r>
              <a:rPr lang="en-US" sz="1200" dirty="0" err="1">
                <a:solidFill>
                  <a:srgbClr val="FFFFFF"/>
                </a:solidFill>
                <a:latin typeface="Cambria"/>
                <a:ea typeface="Cambria"/>
              </a:rPr>
              <a:t>дизайна</a:t>
            </a:r>
            <a:r>
              <a:rPr lang="en-US" sz="1200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>
              <a:lnSpc>
                <a:spcPct val="110000"/>
              </a:lnSpc>
            </a:pPr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4" name="Picture 3" descr="A screenshot of a phone&#10;&#10;AI-generated content may be incorrect.">
            <a:extLst>
              <a:ext uri="{FF2B5EF4-FFF2-40B4-BE49-F238E27FC236}">
                <a16:creationId xmlns:a16="http://schemas.microsoft.com/office/drawing/2014/main" id="{CE085027-2EE4-F576-C5D3-B43C8A2318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189" r="13423"/>
          <a:stretch>
            <a:fillRect/>
          </a:stretch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266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E33AEA-6593-B38B-4ADA-8DEF17F8B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 sz="4400">
                <a:solidFill>
                  <a:srgbClr val="FFFFFF"/>
                </a:solidFill>
                <a:latin typeface="Cambria"/>
                <a:ea typeface="Cambria"/>
              </a:rPr>
              <a:t>ЛИТЕРАТУРА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887E1-AA95-D583-DE65-328B1F229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vert="horz" lIns="0" tIns="45720" rIns="0" bIns="45720" rtlCol="0" anchor="ctr">
            <a:normAutofit/>
          </a:bodyPr>
          <a:lstStyle/>
          <a:p>
            <a:pPr marL="298450" indent="-285750">
              <a:lnSpc>
                <a:spcPct val="150000"/>
              </a:lnSpc>
              <a:spcBef>
                <a:spcPts val="125"/>
              </a:spcBef>
              <a:spcAft>
                <a:spcPts val="0"/>
              </a:spcAft>
              <a:buFont typeface="Arial" panose="020F0502020204030204" pitchFamily="34" charset="0"/>
              <a:buChar char="•"/>
            </a:pPr>
            <a:r>
              <a:rPr lang="en-US" sz="1600" dirty="0">
                <a:ea typeface="+mn-lt"/>
                <a:cs typeface="+mn-lt"/>
              </a:rPr>
              <a:t>"</a:t>
            </a:r>
            <a:r>
              <a:rPr lang="en-US" sz="1600" err="1">
                <a:ea typeface="+mn-lt"/>
                <a:cs typeface="+mn-lt"/>
              </a:rPr>
              <a:t>Веб-программирование</a:t>
            </a:r>
            <a:r>
              <a:rPr lang="en-US" sz="1600" dirty="0">
                <a:ea typeface="+mn-lt"/>
                <a:cs typeface="+mn-lt"/>
              </a:rPr>
              <a:t>. HTML, CSS, JavaScript и PHP" — Н. В. </a:t>
            </a:r>
            <a:r>
              <a:rPr lang="en-US" sz="1600" err="1">
                <a:ea typeface="+mn-lt"/>
                <a:cs typeface="+mn-lt"/>
              </a:rPr>
              <a:t>Бондаренко</a:t>
            </a:r>
            <a:r>
              <a:rPr lang="en-US" sz="1600" dirty="0">
                <a:ea typeface="+mn-lt"/>
                <a:cs typeface="+mn-lt"/>
              </a:rPr>
              <a:t>, Е. </a:t>
            </a:r>
            <a:r>
              <a:rPr lang="en-US" sz="1600" err="1">
                <a:ea typeface="+mn-lt"/>
                <a:cs typeface="+mn-lt"/>
              </a:rPr>
              <a:t>А.Панкратова</a:t>
            </a:r>
            <a:r>
              <a:rPr lang="en-US" sz="1600" dirty="0">
                <a:ea typeface="+mn-lt"/>
                <a:cs typeface="+mn-lt"/>
              </a:rPr>
              <a:t> "</a:t>
            </a:r>
            <a:endParaRPr lang="en-US" sz="1600"/>
          </a:p>
          <a:p>
            <a:pPr marL="298450" indent="-285750">
              <a:lnSpc>
                <a:spcPct val="150000"/>
              </a:lnSpc>
              <a:spcBef>
                <a:spcPts val="125"/>
              </a:spcBef>
              <a:spcAft>
                <a:spcPts val="0"/>
              </a:spcAft>
              <a:buFont typeface="Arial" panose="020F0502020204030204" pitchFamily="34" charset="0"/>
              <a:buChar char="•"/>
            </a:pPr>
            <a:r>
              <a:rPr lang="en-US" sz="1600" err="1">
                <a:ea typeface="+mn-lt"/>
                <a:cs typeface="+mn-lt"/>
              </a:rPr>
              <a:t>Самоучитель</a:t>
            </a:r>
            <a:r>
              <a:rPr lang="en-US" sz="1600" dirty="0">
                <a:ea typeface="+mn-lt"/>
                <a:cs typeface="+mn-lt"/>
              </a:rPr>
              <a:t> HTML, CSS и JavaScript" — Джулиан </a:t>
            </a:r>
            <a:r>
              <a:rPr lang="en-US" sz="1600" err="1">
                <a:ea typeface="+mn-lt"/>
                <a:cs typeface="+mn-lt"/>
              </a:rPr>
              <a:t>Дакетт</a:t>
            </a:r>
            <a:r>
              <a:rPr lang="en-US" sz="1600" dirty="0">
                <a:ea typeface="+mn-lt"/>
                <a:cs typeface="+mn-lt"/>
              </a:rPr>
              <a:t> (Julian Duckett) "HTML5 и CSS3. </a:t>
            </a:r>
          </a:p>
          <a:p>
            <a:pPr marL="298450" indent="-285750">
              <a:lnSpc>
                <a:spcPct val="150000"/>
              </a:lnSpc>
              <a:spcBef>
                <a:spcPts val="125"/>
              </a:spcBef>
              <a:spcAft>
                <a:spcPts val="0"/>
              </a:spcAft>
              <a:buFont typeface="Arial" panose="020F0502020204030204" pitchFamily="34" charset="0"/>
              <a:buChar char="•"/>
            </a:pPr>
            <a:r>
              <a:rPr lang="en-US" sz="1600" err="1">
                <a:ea typeface="+mn-lt"/>
                <a:cs typeface="+mn-lt"/>
              </a:rPr>
              <a:t>Разработка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сайтов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для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любых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браузеров</a:t>
            </a:r>
            <a:r>
              <a:rPr lang="en-US" sz="1600" dirty="0">
                <a:ea typeface="+mn-lt"/>
                <a:cs typeface="+mn-lt"/>
              </a:rPr>
              <a:t> и </a:t>
            </a:r>
            <a:r>
              <a:rPr lang="en-US" sz="1600" err="1">
                <a:ea typeface="+mn-lt"/>
                <a:cs typeface="+mn-lt"/>
              </a:rPr>
              <a:t>устройств</a:t>
            </a:r>
            <a:r>
              <a:rPr lang="en-US" sz="1600" dirty="0">
                <a:ea typeface="+mn-lt"/>
                <a:cs typeface="+mn-lt"/>
              </a:rPr>
              <a:t>" — </a:t>
            </a:r>
            <a:r>
              <a:rPr lang="en-US" sz="1600" err="1">
                <a:ea typeface="+mn-lt"/>
                <a:cs typeface="+mn-lt"/>
              </a:rPr>
              <a:t>Брайан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Хоган</a:t>
            </a:r>
            <a:r>
              <a:rPr lang="en-US" sz="1600" dirty="0">
                <a:ea typeface="+mn-lt"/>
                <a:cs typeface="+mn-lt"/>
              </a:rPr>
              <a:t> (Brian Hogan) </a:t>
            </a:r>
          </a:p>
          <a:p>
            <a:pPr marL="298450" indent="-285750">
              <a:lnSpc>
                <a:spcPct val="150000"/>
              </a:lnSpc>
              <a:spcBef>
                <a:spcPts val="125"/>
              </a:spcBef>
              <a:spcAft>
                <a:spcPts val="0"/>
              </a:spcAft>
              <a:buFont typeface="Arial" panose="020F0502020204030204" pitchFamily="34" charset="0"/>
              <a:buChar char="•"/>
            </a:pPr>
            <a:r>
              <a:rPr lang="en-US" sz="1600" dirty="0">
                <a:ea typeface="+mn-lt"/>
                <a:cs typeface="+mn-lt"/>
              </a:rPr>
              <a:t>"</a:t>
            </a:r>
            <a:r>
              <a:rPr lang="en-US" sz="1600" err="1">
                <a:ea typeface="+mn-lt"/>
                <a:cs typeface="+mn-lt"/>
              </a:rPr>
              <a:t>Основы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веб-программирования</a:t>
            </a:r>
            <a:r>
              <a:rPr lang="en-US" sz="1600" dirty="0">
                <a:ea typeface="+mn-lt"/>
                <a:cs typeface="+mn-lt"/>
              </a:rPr>
              <a:t>" — О. В. </a:t>
            </a:r>
            <a:r>
              <a:rPr lang="en-US" sz="1600" err="1">
                <a:ea typeface="+mn-lt"/>
                <a:cs typeface="+mn-lt"/>
              </a:rPr>
              <a:t>Петров</a:t>
            </a:r>
            <a:r>
              <a:rPr lang="en-US" sz="1600" dirty="0">
                <a:ea typeface="+mn-lt"/>
                <a:cs typeface="+mn-lt"/>
              </a:rPr>
              <a:t> (</a:t>
            </a:r>
            <a:r>
              <a:rPr lang="en-US" sz="1600" err="1">
                <a:ea typeface="+mn-lt"/>
                <a:cs typeface="+mn-lt"/>
              </a:rPr>
              <a:t>Подробное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изложение</a:t>
            </a:r>
            <a:r>
              <a:rPr lang="en-US" sz="1600" dirty="0">
                <a:ea typeface="+mn-lt"/>
                <a:cs typeface="+mn-lt"/>
              </a:rPr>
              <a:t> HTML, XHTML, DHTML.) "HTML и CSS. </a:t>
            </a:r>
          </a:p>
          <a:p>
            <a:pPr marL="298450" indent="-285750">
              <a:lnSpc>
                <a:spcPct val="150000"/>
              </a:lnSpc>
              <a:spcBef>
                <a:spcPts val="125"/>
              </a:spcBef>
              <a:spcAft>
                <a:spcPts val="0"/>
              </a:spcAft>
              <a:buFont typeface="Arial" panose="020F0502020204030204" pitchFamily="34" charset="0"/>
              <a:buChar char="•"/>
            </a:pPr>
            <a:r>
              <a:rPr lang="en-US" sz="1600" err="1">
                <a:ea typeface="+mn-lt"/>
                <a:cs typeface="+mn-lt"/>
              </a:rPr>
              <a:t>Разработка</a:t>
            </a:r>
            <a:r>
              <a:rPr lang="en-US" sz="1600" dirty="0">
                <a:ea typeface="+mn-lt"/>
                <a:cs typeface="+mn-lt"/>
              </a:rPr>
              <a:t> и </a:t>
            </a:r>
            <a:r>
              <a:rPr lang="en-US" sz="1600" err="1">
                <a:ea typeface="+mn-lt"/>
                <a:cs typeface="+mn-lt"/>
              </a:rPr>
              <a:t>дизайн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веб-сайтов</a:t>
            </a:r>
            <a:r>
              <a:rPr lang="en-US" sz="1600" dirty="0">
                <a:ea typeface="+mn-lt"/>
                <a:cs typeface="+mn-lt"/>
              </a:rPr>
              <a:t>" — </a:t>
            </a:r>
            <a:r>
              <a:rPr lang="en-US" sz="1600" err="1">
                <a:ea typeface="+mn-lt"/>
                <a:cs typeface="+mn-lt"/>
              </a:rPr>
              <a:t>Джон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Дакетт</a:t>
            </a:r>
            <a:r>
              <a:rPr lang="en-US" sz="1600" dirty="0">
                <a:ea typeface="+mn-lt"/>
                <a:cs typeface="+mn-lt"/>
              </a:rPr>
              <a:t> (Jon Duckett)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8689868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close up of a logo&#10;&#10;AI-generated content may be incorrect.">
            <a:extLst>
              <a:ext uri="{FF2B5EF4-FFF2-40B4-BE49-F238E27FC236}">
                <a16:creationId xmlns:a16="http://schemas.microsoft.com/office/drawing/2014/main" id="{A33A9B70-1A5C-B0B2-EE4E-9438443DAE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"/>
          <a:stretch>
            <a:fillRect/>
          </a:stretch>
        </p:blipFill>
        <p:spPr>
          <a:xfrm>
            <a:off x="2843" y="10"/>
            <a:ext cx="12186315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8CB91-6172-92B9-8BBA-32BE9253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>
            <a:normAutofit/>
          </a:bodyPr>
          <a:lstStyle/>
          <a:p>
            <a:r>
              <a:rPr lang="en-US" sz="3300">
                <a:solidFill>
                  <a:srgbClr val="FFFFFF"/>
                </a:solidFill>
                <a:latin typeface="Cambria"/>
                <a:ea typeface="Cambria"/>
              </a:rPr>
              <a:t>ПРИЛОЖЕНИЯ</a:t>
            </a:r>
            <a:endParaRPr lang="en-US" sz="3300">
              <a:solidFill>
                <a:srgbClr val="FFFFFF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9A98A-D6DD-8E14-885D-E6017DCE2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spcBef>
                <a:spcPts val="100"/>
              </a:spcBef>
              <a:spcAft>
                <a:spcPts val="0"/>
              </a:spcAft>
            </a:pPr>
            <a:r>
              <a:rPr lang="en-US" sz="1400" err="1">
                <a:solidFill>
                  <a:srgbClr val="FFFFFF"/>
                </a:solidFill>
                <a:latin typeface="Cambria"/>
                <a:ea typeface="Cambria"/>
              </a:rPr>
              <a:t>Репозиторий</a:t>
            </a:r>
            <a:r>
              <a:rPr lang="en-US" sz="1400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:</a:t>
            </a:r>
          </a:p>
          <a:p>
            <a:pPr marR="5080"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rgbClr val="FFFFFF"/>
              </a:solidFill>
              <a:latin typeface="Calibri"/>
              <a:ea typeface="Calibri"/>
              <a:cs typeface="Calibri"/>
            </a:endParaRPr>
          </a:p>
          <a:p>
            <a:pPr marR="508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rgbClr val="FFFFFF"/>
                </a:solidFill>
                <a:latin typeface="Calibri"/>
                <a:ea typeface="Calibri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https://github.com/TheRaGGa/Kursovaya</a:t>
            </a:r>
            <a:r>
              <a:rPr lang="en-US" sz="1400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endParaRPr lang="en-US" sz="1400">
              <a:solidFill>
                <a:srgbClr val="FFFFFF"/>
              </a:solidFill>
              <a:latin typeface="Calibri"/>
              <a:ea typeface="Calibri"/>
              <a:cs typeface="Calibri"/>
              <a:hlinkClick r:id="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R="5080"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rgbClr val="FFFFFF"/>
              </a:solidFill>
              <a:latin typeface="Cambria"/>
              <a:ea typeface="Cambria"/>
            </a:endParaRPr>
          </a:p>
          <a:p>
            <a:pPr marR="5080">
              <a:spcBef>
                <a:spcPts val="0"/>
              </a:spcBef>
              <a:spcAft>
                <a:spcPts val="0"/>
              </a:spcAft>
            </a:pPr>
            <a:r>
              <a:rPr lang="en-US" sz="1400" dirty="0" err="1">
                <a:solidFill>
                  <a:srgbClr val="FFFFFF"/>
                </a:solidFill>
                <a:latin typeface="Cambria"/>
                <a:ea typeface="Cambria"/>
              </a:rPr>
              <a:t>Страница</a:t>
            </a:r>
            <a:r>
              <a:rPr lang="en-US" sz="14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Cambria"/>
                <a:ea typeface="Cambria"/>
              </a:rPr>
              <a:t>сайта</a:t>
            </a:r>
            <a:r>
              <a:rPr lang="en-US" sz="14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Cambria"/>
                <a:ea typeface="Cambria"/>
              </a:rPr>
              <a:t>на</a:t>
            </a:r>
            <a:r>
              <a:rPr lang="en-US" sz="14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Cambria"/>
                <a:ea typeface="Cambria"/>
              </a:rPr>
              <a:t>хостинге</a:t>
            </a:r>
            <a:r>
              <a:rPr lang="en-US" sz="1400" dirty="0">
                <a:solidFill>
                  <a:srgbClr val="FFFFFF"/>
                </a:solidFill>
                <a:latin typeface="Cambria"/>
                <a:ea typeface="Cambria"/>
              </a:rPr>
              <a:t> </a:t>
            </a:r>
            <a:r>
              <a:rPr lang="en-US" sz="1400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GitHubPages</a:t>
            </a:r>
            <a:r>
              <a:rPr lang="en-US" sz="1400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: </a:t>
            </a:r>
            <a:endParaRPr lang="en-US" dirty="0"/>
          </a:p>
          <a:p>
            <a:pPr marR="5080"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rgbClr val="FFFFFF"/>
              </a:solidFill>
              <a:latin typeface="Calibri"/>
              <a:ea typeface="Calibri"/>
              <a:cs typeface="Calibri"/>
            </a:endParaRPr>
          </a:p>
          <a:p>
            <a:pPr marR="508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rgbClr val="FFFFFF"/>
                </a:solidFill>
                <a:latin typeface="Calibri"/>
                <a:ea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https://theragga.github.io/Kursovaya/</a:t>
            </a:r>
            <a:endParaRPr lang="en-US" sz="1400">
              <a:solidFill>
                <a:srgbClr val="FFFFFF"/>
              </a:solidFill>
            </a:endParaRPr>
          </a:p>
          <a:p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29" name="!!footer rectangle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6787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F1314C34-F582-4EEF-86CE-F88761E52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artoon character sitting at a computer&#10;&#10;AI-generated content may be incorrect.">
            <a:extLst>
              <a:ext uri="{FF2B5EF4-FFF2-40B4-BE49-F238E27FC236}">
                <a16:creationId xmlns:a16="http://schemas.microsoft.com/office/drawing/2014/main" id="{6CEBD6C8-AC1F-EA51-87E7-D5BC51BEE8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C3CFD7-7CF1-2B37-3336-B60073CDA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24" y="3731182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tx1"/>
                </a:solidFill>
              </a:rPr>
              <a:t>Спасибо за внимание</a:t>
            </a:r>
          </a:p>
          <a:p>
            <a:endParaRPr lang="en-US" sz="5000">
              <a:solidFill>
                <a:schemeClr val="tx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!!footer rectangle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2785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large building with a dome roof and a circular building with a circular building and a circular building with a circular building with a dome roof and a circular building with a circular building with a round building&#10;&#10;AI-generated content may be incorrect.">
            <a:extLst>
              <a:ext uri="{FF2B5EF4-FFF2-40B4-BE49-F238E27FC236}">
                <a16:creationId xmlns:a16="http://schemas.microsoft.com/office/drawing/2014/main" id="{84AFC7A5-C904-6BC8-A4D2-3480A4912F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DF8B2E-F173-C503-B7DE-F123915F7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err="1">
                <a:latin typeface="Cambria"/>
                <a:ea typeface="Cambria"/>
              </a:rPr>
              <a:t>План</a:t>
            </a:r>
            <a:endParaRPr lang="en-US" dirty="0" err="1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FCCF9-D574-AAED-6D38-34C3019B6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 vert="horz" lIns="0" tIns="45720" rIns="0" bIns="45720" rtlCol="0">
            <a:normAutofit/>
          </a:bodyPr>
          <a:lstStyle/>
          <a:p>
            <a:pPr marL="469900" indent="-457200">
              <a:lnSpc>
                <a:spcPct val="110000"/>
              </a:lnSpc>
              <a:spcBef>
                <a:spcPts val="930"/>
              </a:spcBef>
              <a:spcAft>
                <a:spcPts val="0"/>
              </a:spcAft>
              <a:buAutoNum type="arabicPeriod"/>
            </a:pPr>
            <a:r>
              <a:rPr lang="en-US" err="1">
                <a:latin typeface="Cambria"/>
                <a:ea typeface="Cambria"/>
              </a:rPr>
              <a:t>Введение</a:t>
            </a:r>
            <a:endParaRPr lang="en-US">
              <a:latin typeface="Cambria"/>
              <a:ea typeface="Cambria"/>
            </a:endParaRPr>
          </a:p>
          <a:p>
            <a:pPr marL="469900" indent="-457200">
              <a:lnSpc>
                <a:spcPct val="110000"/>
              </a:lnSpc>
              <a:spcBef>
                <a:spcPts val="830"/>
              </a:spcBef>
              <a:spcAft>
                <a:spcPts val="0"/>
              </a:spcAft>
              <a:buAutoNum type="arabicPeriod"/>
            </a:pPr>
            <a:r>
              <a:rPr lang="en-US" err="1">
                <a:latin typeface="Cambria"/>
                <a:ea typeface="Cambria"/>
              </a:rPr>
              <a:t>Теоритическая</a:t>
            </a:r>
            <a:r>
              <a:rPr lang="en-US">
                <a:latin typeface="Cambria"/>
                <a:ea typeface="Cambria"/>
              </a:rPr>
              <a:t> </a:t>
            </a:r>
            <a:r>
              <a:rPr lang="en-US" err="1">
                <a:latin typeface="Cambria"/>
                <a:ea typeface="Cambria"/>
              </a:rPr>
              <a:t>часть</a:t>
            </a:r>
            <a:endParaRPr lang="en-US">
              <a:latin typeface="Cambria"/>
              <a:ea typeface="Cambria"/>
            </a:endParaRPr>
          </a:p>
          <a:p>
            <a:pPr marL="469900" indent="-457200">
              <a:lnSpc>
                <a:spcPct val="110000"/>
              </a:lnSpc>
              <a:spcBef>
                <a:spcPts val="825"/>
              </a:spcBef>
              <a:spcAft>
                <a:spcPts val="0"/>
              </a:spcAft>
              <a:buAutoNum type="arabicPeriod"/>
            </a:pPr>
            <a:r>
              <a:rPr lang="en-US" err="1">
                <a:latin typeface="Cambria"/>
                <a:ea typeface="Cambria"/>
              </a:rPr>
              <a:t>Практическая</a:t>
            </a:r>
            <a:r>
              <a:rPr lang="en-US">
                <a:latin typeface="Cambria"/>
                <a:ea typeface="Cambria"/>
              </a:rPr>
              <a:t> </a:t>
            </a:r>
            <a:r>
              <a:rPr lang="en-US" err="1">
                <a:latin typeface="Cambria"/>
                <a:ea typeface="Cambria"/>
              </a:rPr>
              <a:t>часть</a:t>
            </a:r>
            <a:endParaRPr lang="en-US">
              <a:latin typeface="Cambria"/>
              <a:ea typeface="Cambria"/>
            </a:endParaRPr>
          </a:p>
          <a:p>
            <a:pPr marL="469900" indent="-457200">
              <a:lnSpc>
                <a:spcPct val="110000"/>
              </a:lnSpc>
              <a:spcBef>
                <a:spcPts val="830"/>
              </a:spcBef>
              <a:spcAft>
                <a:spcPts val="0"/>
              </a:spcAft>
              <a:buAutoNum type="arabicPeriod"/>
            </a:pPr>
            <a:r>
              <a:rPr lang="en-US" err="1">
                <a:latin typeface="Cambria"/>
                <a:ea typeface="Cambria"/>
              </a:rPr>
              <a:t>Создание</a:t>
            </a:r>
            <a:r>
              <a:rPr lang="en-US">
                <a:latin typeface="Cambria"/>
                <a:ea typeface="Cambria"/>
              </a:rPr>
              <a:t> </a:t>
            </a:r>
            <a:r>
              <a:rPr lang="en-US" err="1">
                <a:latin typeface="Cambria"/>
                <a:ea typeface="Cambria"/>
              </a:rPr>
              <a:t>окружения</a:t>
            </a:r>
            <a:r>
              <a:rPr lang="en-US">
                <a:latin typeface="Cambria"/>
                <a:ea typeface="Cambria"/>
              </a:rPr>
              <a:t> </a:t>
            </a:r>
            <a:r>
              <a:rPr lang="en-US" err="1">
                <a:latin typeface="Cambria"/>
                <a:ea typeface="Cambria"/>
              </a:rPr>
              <a:t>для</a:t>
            </a:r>
            <a:r>
              <a:rPr lang="en-US">
                <a:latin typeface="Cambria"/>
                <a:ea typeface="Cambria"/>
              </a:rPr>
              <a:t> </a:t>
            </a:r>
            <a:r>
              <a:rPr lang="en-US" err="1">
                <a:latin typeface="Cambria"/>
                <a:ea typeface="Cambria"/>
              </a:rPr>
              <a:t>проекта</a:t>
            </a:r>
            <a:endParaRPr lang="en-US">
              <a:latin typeface="Cambria"/>
              <a:ea typeface="Cambria"/>
            </a:endParaRPr>
          </a:p>
          <a:p>
            <a:pPr marL="469900" indent="-457200">
              <a:lnSpc>
                <a:spcPct val="110000"/>
              </a:lnSpc>
              <a:spcBef>
                <a:spcPts val="830"/>
              </a:spcBef>
              <a:spcAft>
                <a:spcPts val="0"/>
              </a:spcAft>
              <a:buAutoNum type="arabicPeriod"/>
            </a:pPr>
            <a:r>
              <a:rPr lang="en-US" err="1">
                <a:latin typeface="Cambria"/>
                <a:ea typeface="Cambria"/>
              </a:rPr>
              <a:t>Верстка</a:t>
            </a:r>
            <a:r>
              <a:rPr lang="en-US">
                <a:latin typeface="Cambria"/>
                <a:ea typeface="Cambria"/>
              </a:rPr>
              <a:t> </a:t>
            </a:r>
            <a:r>
              <a:rPr lang="en-US">
                <a:latin typeface="Calibri"/>
                <a:ea typeface="Calibri"/>
                <a:cs typeface="Calibri"/>
              </a:rPr>
              <a:t>HTML </a:t>
            </a:r>
            <a:r>
              <a:rPr lang="en-US" err="1">
                <a:latin typeface="Cambria"/>
                <a:ea typeface="Cambria"/>
              </a:rPr>
              <a:t>страницы</a:t>
            </a:r>
            <a:endParaRPr lang="en-US">
              <a:latin typeface="Cambria"/>
              <a:ea typeface="Cambria"/>
            </a:endParaRPr>
          </a:p>
          <a:p>
            <a:pPr marL="469900" indent="-457200">
              <a:lnSpc>
                <a:spcPct val="110000"/>
              </a:lnSpc>
              <a:spcBef>
                <a:spcPts val="825"/>
              </a:spcBef>
              <a:spcAft>
                <a:spcPts val="0"/>
              </a:spcAft>
              <a:buAutoNum type="arabicPeriod"/>
            </a:pPr>
            <a:r>
              <a:rPr lang="en-US" err="1">
                <a:latin typeface="Cambria"/>
                <a:ea typeface="Cambria"/>
              </a:rPr>
              <a:t>Использование</a:t>
            </a:r>
            <a:r>
              <a:rPr lang="en-US">
                <a:latin typeface="Cambria"/>
                <a:ea typeface="Cambria"/>
              </a:rPr>
              <a:t> </a:t>
            </a:r>
            <a:r>
              <a:rPr lang="en-US" err="1">
                <a:latin typeface="Cambria"/>
                <a:ea typeface="Cambria"/>
              </a:rPr>
              <a:t>стилей</a:t>
            </a:r>
            <a:r>
              <a:rPr lang="en-US">
                <a:latin typeface="Cambria"/>
                <a:ea typeface="Cambria"/>
              </a:rPr>
              <a:t> </a:t>
            </a:r>
            <a:r>
              <a:rPr lang="en-US">
                <a:latin typeface="Calibri"/>
                <a:ea typeface="Calibri"/>
                <a:cs typeface="Calibri"/>
              </a:rPr>
              <a:t>CSS</a:t>
            </a:r>
          </a:p>
          <a:p>
            <a:pPr marL="469900" indent="-457200">
              <a:lnSpc>
                <a:spcPct val="110000"/>
              </a:lnSpc>
              <a:spcBef>
                <a:spcPts val="830"/>
              </a:spcBef>
              <a:spcAft>
                <a:spcPts val="0"/>
              </a:spcAft>
              <a:buAutoNum type="arabicPeriod"/>
            </a:pPr>
            <a:r>
              <a:rPr lang="en-US" err="1">
                <a:latin typeface="Cambria"/>
                <a:ea typeface="Cambria"/>
              </a:rPr>
              <a:t>Результат</a:t>
            </a:r>
            <a:endParaRPr lang="en-US">
              <a:latin typeface="Cambria"/>
              <a:ea typeface="Cambria"/>
            </a:endParaRPr>
          </a:p>
          <a:p>
            <a:pPr marL="469900" indent="-457200">
              <a:lnSpc>
                <a:spcPct val="110000"/>
              </a:lnSpc>
              <a:spcBef>
                <a:spcPts val="830"/>
              </a:spcBef>
              <a:spcAft>
                <a:spcPts val="0"/>
              </a:spcAft>
              <a:buAutoNum type="arabicPeriod"/>
            </a:pPr>
            <a:r>
              <a:rPr lang="en-US" err="1">
                <a:latin typeface="Cambria"/>
                <a:ea typeface="Cambria"/>
              </a:rPr>
              <a:t>Литература</a:t>
            </a:r>
            <a:endParaRPr lang="en-US">
              <a:latin typeface="Cambria"/>
              <a:ea typeface="Cambria"/>
            </a:endParaRPr>
          </a:p>
          <a:p>
            <a:pPr marL="469900" indent="-457200">
              <a:lnSpc>
                <a:spcPct val="110000"/>
              </a:lnSpc>
              <a:spcBef>
                <a:spcPts val="830"/>
              </a:spcBef>
              <a:spcAft>
                <a:spcPts val="0"/>
              </a:spcAft>
              <a:buAutoNum type="arabicPeriod"/>
            </a:pPr>
            <a:r>
              <a:rPr lang="en-US" err="1">
                <a:latin typeface="Cambria"/>
                <a:ea typeface="Cambria"/>
              </a:rPr>
              <a:t>Приложения</a:t>
            </a:r>
            <a:endParaRPr lang="en-US">
              <a:latin typeface="Cambria"/>
              <a:ea typeface="Cambria"/>
            </a:endParaRPr>
          </a:p>
          <a:p>
            <a:pPr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</a:pPr>
            <a:endParaRPr lang="en-US">
              <a:latin typeface="Neue Haas Grotesk Text Pro"/>
            </a:endParaRPr>
          </a:p>
          <a:p>
            <a:pPr>
              <a:lnSpc>
                <a:spcPct val="110000"/>
              </a:lnSpc>
            </a:pP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27811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05F54E-A22B-DBA2-F329-C12318673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>
            <a:normAutofit/>
          </a:bodyPr>
          <a:lstStyle/>
          <a:p>
            <a:r>
              <a:rPr lang="en-US" err="1">
                <a:latin typeface="Cambria"/>
                <a:ea typeface="Cambria"/>
              </a:rPr>
              <a:t>Введение</a:t>
            </a:r>
            <a:endParaRPr lang="en-US" dirty="0" err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DF50CC-AF88-B562-9844-AF08B696A4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88" r="6338"/>
          <a:stretch>
            <a:fillRect/>
          </a:stretch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EBB2A-F7AE-D837-B239-511C3C947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 marL="12700" marR="41910" indent="0">
              <a:lnSpc>
                <a:spcPct val="110000"/>
              </a:lnSpc>
              <a:spcBef>
                <a:spcPts val="254"/>
              </a:spcBef>
              <a:spcAft>
                <a:spcPts val="0"/>
              </a:spcAft>
              <a:buNone/>
            </a:pPr>
            <a:r>
              <a:rPr lang="en-US" sz="1500" b="1" dirty="0">
                <a:latin typeface="Cambria"/>
                <a:ea typeface="Cambria"/>
              </a:rPr>
              <a:t>   </a:t>
            </a:r>
            <a:r>
              <a:rPr lang="en-US" sz="1500" b="1" dirty="0" err="1">
                <a:latin typeface="Cambria"/>
                <a:ea typeface="Cambria"/>
              </a:rPr>
              <a:t>Веб</a:t>
            </a:r>
            <a:r>
              <a:rPr lang="en-US" sz="1500" b="1" dirty="0" err="1">
                <a:latin typeface="Calibri"/>
                <a:ea typeface="Calibri"/>
                <a:cs typeface="Calibri"/>
              </a:rPr>
              <a:t>-</a:t>
            </a:r>
            <a:r>
              <a:rPr lang="en-US" sz="1500" b="1" dirty="0" err="1">
                <a:latin typeface="Cambria"/>
                <a:ea typeface="Cambria"/>
              </a:rPr>
              <a:t>системы</a:t>
            </a:r>
            <a:r>
              <a:rPr lang="en-US" sz="1500" b="1" dirty="0">
                <a:latin typeface="Cambria"/>
                <a:ea typeface="Cambria"/>
              </a:rPr>
              <a:t> и </a:t>
            </a:r>
            <a:r>
              <a:rPr lang="en-US" sz="1500" b="1" dirty="0" err="1">
                <a:latin typeface="Cambria"/>
                <a:ea typeface="Cambria"/>
              </a:rPr>
              <a:t>технологии</a:t>
            </a:r>
            <a:r>
              <a:rPr lang="en-US" sz="1500" b="1" dirty="0">
                <a:latin typeface="Cambria"/>
                <a:ea typeface="Cambria"/>
              </a:rPr>
              <a:t> </a:t>
            </a:r>
            <a:r>
              <a:rPr lang="en-US" sz="1500" dirty="0">
                <a:latin typeface="Tahoma"/>
                <a:ea typeface="Tahoma"/>
                <a:cs typeface="Tahoma"/>
              </a:rPr>
              <a:t>— </a:t>
            </a:r>
            <a:r>
              <a:rPr lang="en-US" sz="1500" dirty="0" err="1">
                <a:latin typeface="Cambria"/>
                <a:ea typeface="Cambria"/>
              </a:rPr>
              <a:t>это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инструменты</a:t>
            </a:r>
            <a:r>
              <a:rPr lang="en-US" sz="1500" dirty="0">
                <a:latin typeface="Tahoma"/>
                <a:ea typeface="Tahoma"/>
                <a:cs typeface="Tahoma"/>
              </a:rPr>
              <a:t>, </a:t>
            </a:r>
            <a:r>
              <a:rPr lang="en-US" sz="1500" dirty="0" err="1">
                <a:latin typeface="Cambria"/>
                <a:ea typeface="Cambria"/>
              </a:rPr>
              <a:t>языки</a:t>
            </a:r>
            <a:r>
              <a:rPr lang="en-US" sz="1500" dirty="0">
                <a:latin typeface="Cambria"/>
                <a:ea typeface="Cambria"/>
              </a:rPr>
              <a:t> и </a:t>
            </a:r>
            <a:r>
              <a:rPr lang="en-US" sz="1500" dirty="0" err="1">
                <a:latin typeface="Cambria"/>
                <a:ea typeface="Cambria"/>
              </a:rPr>
              <a:t>платформы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для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разработки</a:t>
            </a:r>
            <a:r>
              <a:rPr lang="en-US" sz="1500" dirty="0">
                <a:latin typeface="Cambria"/>
                <a:ea typeface="Cambria"/>
              </a:rPr>
              <a:t> и </a:t>
            </a:r>
            <a:r>
              <a:rPr lang="en-US" sz="1500" dirty="0" err="1">
                <a:latin typeface="Cambria"/>
                <a:ea typeface="Cambria"/>
              </a:rPr>
              <a:t>поддержки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веб</a:t>
            </a:r>
            <a:r>
              <a:rPr lang="en-US" sz="1500" dirty="0">
                <a:latin typeface="Tahoma"/>
                <a:ea typeface="Tahoma"/>
                <a:cs typeface="Tahoma"/>
              </a:rPr>
              <a:t>- </a:t>
            </a:r>
            <a:r>
              <a:rPr lang="en-US" sz="1500" dirty="0" err="1">
                <a:latin typeface="Cambria"/>
                <a:ea typeface="Cambria"/>
              </a:rPr>
              <a:t>приложений</a:t>
            </a:r>
            <a:r>
              <a:rPr lang="en-US" sz="1500" dirty="0">
                <a:latin typeface="Tahoma"/>
                <a:ea typeface="Tahoma"/>
                <a:cs typeface="Tahoma"/>
              </a:rPr>
              <a:t>. </a:t>
            </a:r>
            <a:r>
              <a:rPr lang="en-US" sz="1500" dirty="0" err="1">
                <a:latin typeface="Cambria"/>
                <a:ea typeface="Cambria"/>
              </a:rPr>
              <a:t>Они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стремительно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развивались</a:t>
            </a:r>
            <a:r>
              <a:rPr lang="en-US" sz="1500" dirty="0">
                <a:latin typeface="Cambria"/>
                <a:ea typeface="Cambria"/>
              </a:rPr>
              <a:t> с </a:t>
            </a:r>
            <a:r>
              <a:rPr lang="en-US" sz="1500" dirty="0" err="1">
                <a:latin typeface="Cambria"/>
                <a:ea typeface="Cambria"/>
              </a:rPr>
              <a:t>ростом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спроса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на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интернет</a:t>
            </a:r>
            <a:r>
              <a:rPr lang="en-US" sz="1500" dirty="0" err="1">
                <a:latin typeface="Tahoma"/>
                <a:ea typeface="Tahoma"/>
                <a:cs typeface="Tahoma"/>
              </a:rPr>
              <a:t>-</a:t>
            </a:r>
            <a:r>
              <a:rPr lang="en-US" sz="1500" dirty="0" err="1">
                <a:latin typeface="Cambria"/>
                <a:ea typeface="Cambria"/>
              </a:rPr>
              <a:t>сервисы</a:t>
            </a:r>
            <a:r>
              <a:rPr lang="en-US" sz="1500" dirty="0">
                <a:latin typeface="Tahoma"/>
                <a:ea typeface="Tahoma"/>
                <a:cs typeface="Tahoma"/>
              </a:rPr>
              <a:t>, </a:t>
            </a:r>
            <a:r>
              <a:rPr lang="en-US" sz="1500" dirty="0" err="1">
                <a:latin typeface="Cambria"/>
                <a:ea typeface="Cambria"/>
              </a:rPr>
              <a:t>что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привело</a:t>
            </a:r>
            <a:r>
              <a:rPr lang="en-US" sz="1500" dirty="0">
                <a:latin typeface="Cambria"/>
                <a:ea typeface="Cambria"/>
              </a:rPr>
              <a:t> к </a:t>
            </a:r>
            <a:r>
              <a:rPr lang="en-US" sz="1500" dirty="0" err="1">
                <a:latin typeface="Cambria"/>
                <a:ea typeface="Cambria"/>
              </a:rPr>
              <a:t>появлению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множества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языков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программирования</a:t>
            </a:r>
            <a:r>
              <a:rPr lang="en-US" sz="1500" dirty="0">
                <a:latin typeface="Tahoma"/>
                <a:ea typeface="Tahoma"/>
                <a:cs typeface="Tahoma"/>
              </a:rPr>
              <a:t>, </a:t>
            </a:r>
            <a:r>
              <a:rPr lang="en-US" sz="1500" dirty="0" err="1">
                <a:latin typeface="Cambria"/>
                <a:ea typeface="Cambria"/>
              </a:rPr>
              <a:t>фреймворков</a:t>
            </a:r>
            <a:r>
              <a:rPr lang="en-US" sz="1500" dirty="0">
                <a:latin typeface="Cambria"/>
                <a:ea typeface="Cambria"/>
              </a:rPr>
              <a:t> и </a:t>
            </a:r>
            <a:r>
              <a:rPr lang="en-US" sz="1500" dirty="0" err="1">
                <a:latin typeface="Cambria"/>
                <a:ea typeface="Cambria"/>
              </a:rPr>
              <a:t>баз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данных</a:t>
            </a:r>
            <a:r>
              <a:rPr lang="en-US" sz="1500" dirty="0">
                <a:latin typeface="Tahoma"/>
                <a:ea typeface="Tahoma"/>
                <a:cs typeface="Tahoma"/>
              </a:rPr>
              <a:t>.</a:t>
            </a:r>
            <a:endParaRPr lang="en-US" dirty="0"/>
          </a:p>
          <a:p>
            <a:pPr marL="12700" marR="5080" indent="0">
              <a:lnSpc>
                <a:spcPct val="110000"/>
              </a:lnSpc>
              <a:spcBef>
                <a:spcPts val="1090"/>
              </a:spcBef>
              <a:spcAft>
                <a:spcPts val="0"/>
              </a:spcAft>
              <a:buNone/>
            </a:pPr>
            <a:r>
              <a:rPr lang="az-Cyrl-AZ" sz="1500">
                <a:latin typeface="Cambria"/>
                <a:ea typeface="Cambria"/>
              </a:rPr>
              <a:t>   Появление </a:t>
            </a:r>
            <a:r>
              <a:rPr lang="az-Cyrl-AZ" sz="1500">
                <a:latin typeface="Tahoma"/>
                <a:ea typeface="Tahoma"/>
                <a:cs typeface="Tahoma"/>
              </a:rPr>
              <a:t>Web-</a:t>
            </a:r>
            <a:r>
              <a:rPr lang="az-Cyrl-AZ" sz="1500">
                <a:latin typeface="Cambria"/>
                <a:ea typeface="Cambria"/>
              </a:rPr>
              <a:t>технологий сделало компьютеры доступными для широкой аудитории</a:t>
            </a:r>
            <a:r>
              <a:rPr lang="az-Cyrl-AZ" sz="1500">
                <a:latin typeface="Tahoma"/>
                <a:ea typeface="Tahoma"/>
                <a:cs typeface="Tahoma"/>
              </a:rPr>
              <a:t>. </a:t>
            </a:r>
          </a:p>
          <a:p>
            <a:pPr marL="12700" marR="463550" indent="0">
              <a:lnSpc>
                <a:spcPct val="110000"/>
              </a:lnSpc>
              <a:spcBef>
                <a:spcPts val="1005"/>
              </a:spcBef>
              <a:spcAft>
                <a:spcPts val="0"/>
              </a:spcAft>
              <a:buNone/>
            </a:pPr>
            <a:r>
              <a:rPr lang="en-US" sz="1500" dirty="0">
                <a:latin typeface="Tahoma"/>
                <a:ea typeface="Tahoma"/>
                <a:cs typeface="Tahoma"/>
              </a:rPr>
              <a:t>   Web-</a:t>
            </a:r>
            <a:r>
              <a:rPr lang="en-US" sz="1500" dirty="0" err="1">
                <a:latin typeface="Cambria"/>
                <a:ea typeface="Cambria"/>
              </a:rPr>
              <a:t>технологии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включают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весь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набор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средств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для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работы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>
                <a:latin typeface="Tahoma"/>
                <a:ea typeface="Tahoma"/>
                <a:cs typeface="Tahoma"/>
              </a:rPr>
              <a:t>WWW (World Wide Web) </a:t>
            </a:r>
            <a:r>
              <a:rPr lang="en-US" sz="1500" dirty="0">
                <a:latin typeface="Cambria"/>
                <a:ea typeface="Cambria"/>
              </a:rPr>
              <a:t>и </a:t>
            </a:r>
            <a:r>
              <a:rPr lang="en-US" sz="1500" dirty="0" err="1">
                <a:latin typeface="Cambria"/>
                <a:ea typeface="Cambria"/>
              </a:rPr>
              <a:t>делятся</a:t>
            </a:r>
            <a:r>
              <a:rPr lang="en-US" sz="1500" dirty="0">
                <a:latin typeface="Cambria"/>
                <a:ea typeface="Cambria"/>
              </a:rPr>
              <a:t> </a:t>
            </a:r>
            <a:r>
              <a:rPr lang="en-US" sz="1500" dirty="0" err="1">
                <a:latin typeface="Cambria"/>
                <a:ea typeface="Cambria"/>
              </a:rPr>
              <a:t>на</a:t>
            </a:r>
            <a:r>
              <a:rPr lang="en-US" sz="1500" dirty="0">
                <a:latin typeface="Tahoma"/>
                <a:ea typeface="Tahoma"/>
                <a:cs typeface="Tahoma"/>
              </a:rPr>
              <a:t>:</a:t>
            </a:r>
          </a:p>
          <a:p>
            <a:pPr marL="240665" indent="-227965">
              <a:lnSpc>
                <a:spcPct val="110000"/>
              </a:lnSpc>
              <a:spcBef>
                <a:spcPts val="880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500" b="1" dirty="0" err="1">
                <a:latin typeface="Cambria"/>
                <a:ea typeface="Cambria"/>
              </a:rPr>
              <a:t>Клиентские</a:t>
            </a:r>
            <a:r>
              <a:rPr lang="en-US" sz="1500" b="1" dirty="0">
                <a:latin typeface="Cambria"/>
                <a:ea typeface="Cambria"/>
              </a:rPr>
              <a:t> </a:t>
            </a:r>
            <a:r>
              <a:rPr lang="en-US" sz="1500" b="1" dirty="0" err="1">
                <a:latin typeface="Cambria"/>
                <a:ea typeface="Cambria"/>
              </a:rPr>
              <a:t>технологии</a:t>
            </a:r>
            <a:r>
              <a:rPr lang="en-US" sz="1500" b="1" dirty="0">
                <a:latin typeface="Cambria"/>
                <a:ea typeface="Cambria"/>
              </a:rPr>
              <a:t> </a:t>
            </a:r>
            <a:r>
              <a:rPr lang="en-US" sz="1500" dirty="0">
                <a:latin typeface="Tahoma"/>
                <a:ea typeface="Tahoma"/>
                <a:cs typeface="Tahoma"/>
              </a:rPr>
              <a:t>(HTML, JavaScript, DHTML </a:t>
            </a:r>
            <a:r>
              <a:rPr lang="en-US" sz="1500" dirty="0">
                <a:latin typeface="Cambria"/>
                <a:ea typeface="Cambria"/>
              </a:rPr>
              <a:t>и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 dirty="0" err="1">
                <a:latin typeface="Cambria"/>
                <a:ea typeface="Cambria"/>
              </a:rPr>
              <a:t>др</a:t>
            </a:r>
            <a:r>
              <a:rPr lang="en-US" sz="1500" dirty="0">
                <a:latin typeface="Tahoma"/>
                <a:ea typeface="Tahoma"/>
                <a:cs typeface="Tahoma"/>
              </a:rPr>
              <a:t>.);</a:t>
            </a:r>
          </a:p>
          <a:p>
            <a:pPr marL="240665" indent="-227965">
              <a:lnSpc>
                <a:spcPct val="110000"/>
              </a:lnSpc>
              <a:spcBef>
                <a:spcPts val="844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500" b="1" dirty="0" err="1">
                <a:latin typeface="Cambria"/>
                <a:ea typeface="Cambria"/>
              </a:rPr>
              <a:t>Серверные</a:t>
            </a:r>
            <a:r>
              <a:rPr lang="en-US" sz="1500" b="1" dirty="0">
                <a:latin typeface="Cambria"/>
                <a:ea typeface="Cambria"/>
              </a:rPr>
              <a:t> </a:t>
            </a:r>
            <a:r>
              <a:rPr lang="en-US" sz="1500" b="1" dirty="0" err="1">
                <a:latin typeface="Cambria"/>
                <a:ea typeface="Cambria"/>
              </a:rPr>
              <a:t>технологии</a:t>
            </a:r>
            <a:r>
              <a:rPr lang="en-US" sz="1500" b="1" dirty="0">
                <a:latin typeface="Cambria"/>
                <a:ea typeface="Cambria"/>
              </a:rPr>
              <a:t> </a:t>
            </a:r>
            <a:r>
              <a:rPr lang="en-US" sz="1500" dirty="0">
                <a:latin typeface="Tahoma"/>
                <a:ea typeface="Tahoma"/>
                <a:cs typeface="Tahoma"/>
              </a:rPr>
              <a:t>(CGI, PHP).</a:t>
            </a:r>
          </a:p>
          <a:p>
            <a:pPr>
              <a:lnSpc>
                <a:spcPct val="110000"/>
              </a:lnSpc>
            </a:pP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21651947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0967A6-8D99-D455-7EEC-F0A6740E9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9B2F441-B1D7-FBBB-B06E-C5316EB19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8713F0-13E5-5A37-C217-528B2B44E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>
            <a:normAutofit/>
          </a:bodyPr>
          <a:lstStyle/>
          <a:p>
            <a:r>
              <a:rPr lang="en-US" err="1">
                <a:latin typeface="Cambria"/>
                <a:ea typeface="Cambria"/>
              </a:rPr>
              <a:t>Введение</a:t>
            </a:r>
            <a:endParaRPr lang="en-US" dirty="0" err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E783B8-90F4-AD74-D978-35A05B6BB8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88" r="6338"/>
          <a:stretch>
            <a:fillRect/>
          </a:stretch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986E6A-78EF-F30E-FD8E-3A5C83DF2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BAC63-6264-1ABC-0D27-AB2C2A41E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 marL="12700" marR="240665" indent="0">
              <a:lnSpc>
                <a:spcPct val="92800"/>
              </a:lnSpc>
              <a:spcBef>
                <a:spcPts val="254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12700" marR="334645" indent="0">
              <a:lnSpc>
                <a:spcPts val="1730"/>
              </a:lnSpc>
              <a:spcBef>
                <a:spcPts val="1090"/>
              </a:spcBef>
              <a:spcAft>
                <a:spcPts val="0"/>
              </a:spcAft>
              <a:buNone/>
            </a:pPr>
            <a:r>
              <a:rPr lang="en-US" sz="1600" b="1" dirty="0" err="1">
                <a:solidFill>
                  <a:srgbClr val="000000"/>
                </a:solidFill>
                <a:latin typeface="Cambria"/>
                <a:ea typeface="Cambria"/>
              </a:rPr>
              <a:t>Курсовая</a:t>
            </a:r>
            <a:r>
              <a:rPr lang="en-US" sz="1600" b="1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ambria"/>
                <a:ea typeface="Cambria"/>
              </a:rPr>
              <a:t>работа</a:t>
            </a:r>
            <a:r>
              <a:rPr lang="en-US" sz="1600" b="1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посвящена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созданию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онлайн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информационной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системы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для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вокзалов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и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включает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этапы</a:t>
            </a:r>
            <a:r>
              <a:rPr lang="en-US" sz="1600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:</a:t>
            </a:r>
          </a:p>
          <a:p>
            <a:pPr marL="240665" indent="-22796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 typeface="Calibri,Sans-Serif"/>
              <a:buChar char="–"/>
            </a:pP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Сбор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требований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клиента</a:t>
            </a:r>
            <a:r>
              <a:rPr lang="en-US" sz="1600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0665" indent="-227965">
              <a:lnSpc>
                <a:spcPct val="100000"/>
              </a:lnSpc>
              <a:spcBef>
                <a:spcPts val="919"/>
              </a:spcBef>
              <a:spcAft>
                <a:spcPts val="0"/>
              </a:spcAft>
              <a:buFont typeface="Calibri,Sans-Serif"/>
              <a:buChar char="–"/>
            </a:pP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Разработка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дизайна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сайта</a:t>
            </a:r>
            <a:r>
              <a:rPr lang="en-US" sz="1600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241300" marR="630555" indent="-228600">
              <a:lnSpc>
                <a:spcPts val="1730"/>
              </a:lnSpc>
              <a:spcBef>
                <a:spcPts val="1010"/>
              </a:spcBef>
              <a:spcAft>
                <a:spcPts val="0"/>
              </a:spcAft>
              <a:buFont typeface="Calibri,Sans-Serif"/>
              <a:buChar char="–"/>
            </a:pP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Программирование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с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использованием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HTML, CSS, JavaScript.</a:t>
            </a:r>
          </a:p>
          <a:p>
            <a:pPr marL="240665" indent="-227965">
              <a:lnSpc>
                <a:spcPct val="100000"/>
              </a:lnSpc>
              <a:spcBef>
                <a:spcPts val="805"/>
              </a:spcBef>
              <a:spcAft>
                <a:spcPts val="0"/>
              </a:spcAft>
              <a:buFont typeface="Calibri,Sans-Serif"/>
              <a:buChar char="–"/>
            </a:pP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Тестирование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сайта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на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разных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устройствах</a:t>
            </a:r>
            <a:r>
              <a:rPr lang="en-US" sz="1600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.</a:t>
            </a:r>
          </a:p>
          <a:p>
            <a:pPr marL="12700" marR="5080" indent="0">
              <a:lnSpc>
                <a:spcPts val="1730"/>
              </a:lnSpc>
              <a:spcBef>
                <a:spcPts val="1085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Интернет</a:t>
            </a:r>
            <a:r>
              <a:rPr lang="en-US" sz="1600" dirty="0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-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услуга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должена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обеспечивать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удобный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</a:rPr>
              <a:t>поиск</a:t>
            </a:r>
            <a:r>
              <a:rPr lang="en-US" sz="1600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простоту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оформления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покупок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 и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безопасность</a:t>
            </a:r>
            <a:r>
              <a:rPr lang="en-US" sz="1600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. </a:t>
            </a:r>
            <a:r>
              <a:rPr lang="en-US" sz="1600" b="1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Цель</a:t>
            </a:r>
            <a:r>
              <a:rPr lang="en-US" sz="1600" b="1" dirty="0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работы</a:t>
            </a:r>
            <a:r>
              <a:rPr lang="en-US" sz="1600" b="1" dirty="0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—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создание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сайта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 с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понятным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 и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удобным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интерфейсом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для</a:t>
            </a:r>
            <a:r>
              <a:rPr lang="en-US" sz="1600" dirty="0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mbria"/>
                <a:ea typeface="Cambria"/>
                <a:cs typeface="Tahoma"/>
              </a:rPr>
              <a:t>пользователей</a:t>
            </a:r>
            <a:r>
              <a:rPr lang="en-US" sz="1600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1403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8208-B672-CE84-F9C5-33270E5CC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>
                <a:solidFill>
                  <a:srgbClr val="000000"/>
                </a:solidFill>
                <a:latin typeface="Cambria"/>
                <a:ea typeface="Cambria"/>
              </a:rPr>
              <a:t>Теоритическая</a:t>
            </a:r>
            <a:r>
              <a:rPr lang="en-US" sz="44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4400" dirty="0" err="1">
                <a:solidFill>
                  <a:srgbClr val="000000"/>
                </a:solidFill>
                <a:latin typeface="Cambria"/>
                <a:ea typeface="Cambria"/>
              </a:rPr>
              <a:t>часть</a:t>
            </a:r>
            <a:endParaRPr lang="en-US" dirty="0" err="1"/>
          </a:p>
        </p:txBody>
      </p:sp>
      <p:grpSp>
        <p:nvGrpSpPr>
          <p:cNvPr id="4" name="object 7">
            <a:extLst>
              <a:ext uri="{FF2B5EF4-FFF2-40B4-BE49-F238E27FC236}">
                <a16:creationId xmlns:a16="http://schemas.microsoft.com/office/drawing/2014/main" id="{76D4FCDA-30D8-431E-E5CC-4E7E162D9BCA}"/>
              </a:ext>
            </a:extLst>
          </p:cNvPr>
          <p:cNvGrpSpPr/>
          <p:nvPr/>
        </p:nvGrpSpPr>
        <p:grpSpPr>
          <a:xfrm>
            <a:off x="1052650" y="2600872"/>
            <a:ext cx="3334385" cy="2209800"/>
            <a:chOff x="566737" y="3186176"/>
            <a:chExt cx="3334385" cy="2209800"/>
          </a:xfrm>
        </p:grpSpPr>
        <p:sp>
          <p:nvSpPr>
            <p:cNvPr id="18" name="object 8">
              <a:extLst>
                <a:ext uri="{FF2B5EF4-FFF2-40B4-BE49-F238E27FC236}">
                  <a16:creationId xmlns:a16="http://schemas.microsoft.com/office/drawing/2014/main" id="{1F4238D0-A0F9-951D-1768-0529C8B7418B}"/>
                </a:ext>
              </a:extLst>
            </p:cNvPr>
            <p:cNvSpPr/>
            <p:nvPr/>
          </p:nvSpPr>
          <p:spPr>
            <a:xfrm>
              <a:off x="566737" y="3186176"/>
              <a:ext cx="3001010" cy="1895475"/>
            </a:xfrm>
            <a:custGeom>
              <a:avLst/>
              <a:gdLst/>
              <a:ahLst/>
              <a:cxnLst/>
              <a:rect l="l" t="t" r="r" b="b"/>
              <a:pathLst>
                <a:path w="3001010" h="1895475">
                  <a:moveTo>
                    <a:pt x="2810827" y="0"/>
                  </a:moveTo>
                  <a:lnTo>
                    <a:pt x="189547" y="0"/>
                  </a:lnTo>
                  <a:lnTo>
                    <a:pt x="139157" y="6768"/>
                  </a:lnTo>
                  <a:lnTo>
                    <a:pt x="93878" y="25870"/>
                  </a:lnTo>
                  <a:lnTo>
                    <a:pt x="55516" y="55499"/>
                  </a:lnTo>
                  <a:lnTo>
                    <a:pt x="25878" y="93848"/>
                  </a:lnTo>
                  <a:lnTo>
                    <a:pt x="6770" y="139112"/>
                  </a:lnTo>
                  <a:lnTo>
                    <a:pt x="0" y="189484"/>
                  </a:lnTo>
                  <a:lnTo>
                    <a:pt x="0" y="1705864"/>
                  </a:lnTo>
                  <a:lnTo>
                    <a:pt x="6770" y="1756245"/>
                  </a:lnTo>
                  <a:lnTo>
                    <a:pt x="25878" y="1801532"/>
                  </a:lnTo>
                  <a:lnTo>
                    <a:pt x="55516" y="1839912"/>
                  </a:lnTo>
                  <a:lnTo>
                    <a:pt x="93878" y="1869571"/>
                  </a:lnTo>
                  <a:lnTo>
                    <a:pt x="139157" y="1888696"/>
                  </a:lnTo>
                  <a:lnTo>
                    <a:pt x="189547" y="1895475"/>
                  </a:lnTo>
                  <a:lnTo>
                    <a:pt x="2810827" y="1895475"/>
                  </a:lnTo>
                  <a:lnTo>
                    <a:pt x="2861208" y="1888696"/>
                  </a:lnTo>
                  <a:lnTo>
                    <a:pt x="2906496" y="1869571"/>
                  </a:lnTo>
                  <a:lnTo>
                    <a:pt x="2944876" y="1839912"/>
                  </a:lnTo>
                  <a:lnTo>
                    <a:pt x="2974535" y="1801532"/>
                  </a:lnTo>
                  <a:lnTo>
                    <a:pt x="2993660" y="1756245"/>
                  </a:lnTo>
                  <a:lnTo>
                    <a:pt x="3000438" y="1705864"/>
                  </a:lnTo>
                  <a:lnTo>
                    <a:pt x="3000438" y="189484"/>
                  </a:lnTo>
                  <a:lnTo>
                    <a:pt x="2993660" y="139112"/>
                  </a:lnTo>
                  <a:lnTo>
                    <a:pt x="2974535" y="93848"/>
                  </a:lnTo>
                  <a:lnTo>
                    <a:pt x="2944875" y="55499"/>
                  </a:lnTo>
                  <a:lnTo>
                    <a:pt x="2906496" y="25870"/>
                  </a:lnTo>
                  <a:lnTo>
                    <a:pt x="2861208" y="6768"/>
                  </a:lnTo>
                  <a:lnTo>
                    <a:pt x="2810827" y="0"/>
                  </a:lnTo>
                  <a:close/>
                </a:path>
              </a:pathLst>
            </a:custGeom>
            <a:solidFill>
              <a:srgbClr val="E14400"/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9" name="object 9">
              <a:extLst>
                <a:ext uri="{FF2B5EF4-FFF2-40B4-BE49-F238E27FC236}">
                  <a16:creationId xmlns:a16="http://schemas.microsoft.com/office/drawing/2014/main" id="{6457F0C2-AC85-8306-B9EC-727A7ADA53ED}"/>
                </a:ext>
              </a:extLst>
            </p:cNvPr>
            <p:cNvSpPr/>
            <p:nvPr/>
          </p:nvSpPr>
          <p:spPr>
            <a:xfrm>
              <a:off x="900112" y="3500501"/>
              <a:ext cx="3001010" cy="1895475"/>
            </a:xfrm>
            <a:custGeom>
              <a:avLst/>
              <a:gdLst/>
              <a:ahLst/>
              <a:cxnLst/>
              <a:rect l="l" t="t" r="r" b="b"/>
              <a:pathLst>
                <a:path w="3001010" h="1895475">
                  <a:moveTo>
                    <a:pt x="2810827" y="0"/>
                  </a:moveTo>
                  <a:lnTo>
                    <a:pt x="189547" y="0"/>
                  </a:lnTo>
                  <a:lnTo>
                    <a:pt x="139157" y="6768"/>
                  </a:lnTo>
                  <a:lnTo>
                    <a:pt x="93878" y="25870"/>
                  </a:lnTo>
                  <a:lnTo>
                    <a:pt x="55516" y="55499"/>
                  </a:lnTo>
                  <a:lnTo>
                    <a:pt x="25878" y="93848"/>
                  </a:lnTo>
                  <a:lnTo>
                    <a:pt x="6770" y="139112"/>
                  </a:lnTo>
                  <a:lnTo>
                    <a:pt x="0" y="189484"/>
                  </a:lnTo>
                  <a:lnTo>
                    <a:pt x="0" y="1705864"/>
                  </a:lnTo>
                  <a:lnTo>
                    <a:pt x="6770" y="1756245"/>
                  </a:lnTo>
                  <a:lnTo>
                    <a:pt x="25878" y="1801532"/>
                  </a:lnTo>
                  <a:lnTo>
                    <a:pt x="55516" y="1839912"/>
                  </a:lnTo>
                  <a:lnTo>
                    <a:pt x="93878" y="1869571"/>
                  </a:lnTo>
                  <a:lnTo>
                    <a:pt x="139157" y="1888696"/>
                  </a:lnTo>
                  <a:lnTo>
                    <a:pt x="189547" y="1895475"/>
                  </a:lnTo>
                  <a:lnTo>
                    <a:pt x="2810827" y="1895475"/>
                  </a:lnTo>
                  <a:lnTo>
                    <a:pt x="2861208" y="1888696"/>
                  </a:lnTo>
                  <a:lnTo>
                    <a:pt x="2906496" y="1869571"/>
                  </a:lnTo>
                  <a:lnTo>
                    <a:pt x="2944876" y="1839912"/>
                  </a:lnTo>
                  <a:lnTo>
                    <a:pt x="2974535" y="1801532"/>
                  </a:lnTo>
                  <a:lnTo>
                    <a:pt x="2993660" y="1756245"/>
                  </a:lnTo>
                  <a:lnTo>
                    <a:pt x="3000438" y="1705864"/>
                  </a:lnTo>
                  <a:lnTo>
                    <a:pt x="3000438" y="189484"/>
                  </a:lnTo>
                  <a:lnTo>
                    <a:pt x="2993660" y="139112"/>
                  </a:lnTo>
                  <a:lnTo>
                    <a:pt x="2974535" y="93848"/>
                  </a:lnTo>
                  <a:lnTo>
                    <a:pt x="2944875" y="55499"/>
                  </a:lnTo>
                  <a:lnTo>
                    <a:pt x="2906496" y="25870"/>
                  </a:lnTo>
                  <a:lnTo>
                    <a:pt x="2861208" y="6768"/>
                  </a:lnTo>
                  <a:lnTo>
                    <a:pt x="2810827" y="0"/>
                  </a:lnTo>
                  <a:close/>
                </a:path>
              </a:pathLst>
            </a:custGeom>
            <a:solidFill>
              <a:srgbClr val="FFFFFF">
                <a:alpha val="90194"/>
              </a:srgbClr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20" name="object 10">
              <a:extLst>
                <a:ext uri="{FF2B5EF4-FFF2-40B4-BE49-F238E27FC236}">
                  <a16:creationId xmlns:a16="http://schemas.microsoft.com/office/drawing/2014/main" id="{26C7CFC2-655F-EA00-FA13-6F844E217350}"/>
                </a:ext>
              </a:extLst>
            </p:cNvPr>
            <p:cNvSpPr/>
            <p:nvPr/>
          </p:nvSpPr>
          <p:spPr>
            <a:xfrm>
              <a:off x="900112" y="3500501"/>
              <a:ext cx="3001010" cy="1895475"/>
            </a:xfrm>
            <a:custGeom>
              <a:avLst/>
              <a:gdLst/>
              <a:ahLst/>
              <a:cxnLst/>
              <a:rect l="l" t="t" r="r" b="b"/>
              <a:pathLst>
                <a:path w="3001010" h="1895475">
                  <a:moveTo>
                    <a:pt x="0" y="189484"/>
                  </a:moveTo>
                  <a:lnTo>
                    <a:pt x="6770" y="139112"/>
                  </a:lnTo>
                  <a:lnTo>
                    <a:pt x="25878" y="93848"/>
                  </a:lnTo>
                  <a:lnTo>
                    <a:pt x="55516" y="55499"/>
                  </a:lnTo>
                  <a:lnTo>
                    <a:pt x="93878" y="25870"/>
                  </a:lnTo>
                  <a:lnTo>
                    <a:pt x="139157" y="6768"/>
                  </a:lnTo>
                  <a:lnTo>
                    <a:pt x="189547" y="0"/>
                  </a:lnTo>
                  <a:lnTo>
                    <a:pt x="2810827" y="0"/>
                  </a:lnTo>
                  <a:lnTo>
                    <a:pt x="2861208" y="6768"/>
                  </a:lnTo>
                  <a:lnTo>
                    <a:pt x="2906496" y="25870"/>
                  </a:lnTo>
                  <a:lnTo>
                    <a:pt x="2944875" y="55499"/>
                  </a:lnTo>
                  <a:lnTo>
                    <a:pt x="2974535" y="93848"/>
                  </a:lnTo>
                  <a:lnTo>
                    <a:pt x="2993660" y="139112"/>
                  </a:lnTo>
                  <a:lnTo>
                    <a:pt x="3000438" y="189484"/>
                  </a:lnTo>
                  <a:lnTo>
                    <a:pt x="3000438" y="1705864"/>
                  </a:lnTo>
                  <a:lnTo>
                    <a:pt x="2993660" y="1756245"/>
                  </a:lnTo>
                  <a:lnTo>
                    <a:pt x="2974535" y="1801532"/>
                  </a:lnTo>
                  <a:lnTo>
                    <a:pt x="2944876" y="1839912"/>
                  </a:lnTo>
                  <a:lnTo>
                    <a:pt x="2906496" y="1869571"/>
                  </a:lnTo>
                  <a:lnTo>
                    <a:pt x="2861208" y="1888696"/>
                  </a:lnTo>
                  <a:lnTo>
                    <a:pt x="2810827" y="1895475"/>
                  </a:lnTo>
                  <a:lnTo>
                    <a:pt x="189547" y="1895475"/>
                  </a:lnTo>
                  <a:lnTo>
                    <a:pt x="139157" y="1888696"/>
                  </a:lnTo>
                  <a:lnTo>
                    <a:pt x="93878" y="1869571"/>
                  </a:lnTo>
                  <a:lnTo>
                    <a:pt x="55516" y="1839912"/>
                  </a:lnTo>
                  <a:lnTo>
                    <a:pt x="25878" y="1801532"/>
                  </a:lnTo>
                  <a:lnTo>
                    <a:pt x="6770" y="1756245"/>
                  </a:lnTo>
                  <a:lnTo>
                    <a:pt x="0" y="1705864"/>
                  </a:lnTo>
                  <a:lnTo>
                    <a:pt x="0" y="189484"/>
                  </a:lnTo>
                  <a:close/>
                </a:path>
              </a:pathLst>
            </a:custGeom>
            <a:ln w="12699">
              <a:solidFill>
                <a:srgbClr val="E14400"/>
              </a:solidFill>
            </a:ln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</p:grpSp>
      <p:sp>
        <p:nvSpPr>
          <p:cNvPr id="5" name="object 11">
            <a:extLst>
              <a:ext uri="{FF2B5EF4-FFF2-40B4-BE49-F238E27FC236}">
                <a16:creationId xmlns:a16="http://schemas.microsoft.com/office/drawing/2014/main" id="{EBE7E5FA-6405-1D27-9DCA-EBAAA3719DF0}"/>
              </a:ext>
            </a:extLst>
          </p:cNvPr>
          <p:cNvSpPr txBox="1"/>
          <p:nvPr/>
        </p:nvSpPr>
        <p:spPr>
          <a:xfrm>
            <a:off x="1543394" y="3154315"/>
            <a:ext cx="2613660" cy="1109919"/>
          </a:xfrm>
          <a:prstGeom prst="rect">
            <a:avLst/>
          </a:prstGeom>
        </p:spPr>
        <p:txBody>
          <a:bodyPr vert="horz" wrap="square" lIns="0" tIns="24765" rIns="0" bIns="0" rtlCol="0" anchor="t">
            <a:spAutoFit/>
          </a:bodyPr>
          <a:lstStyle>
            <a:defPPr>
              <a:defRPr kern="0"/>
            </a:defPPr>
          </a:lstStyle>
          <a:p>
            <a:pPr marL="53340" marR="45085" algn="ctr">
              <a:lnSpc>
                <a:spcPct val="95100"/>
              </a:lnSpc>
              <a:spcBef>
                <a:spcPts val="195"/>
              </a:spcBef>
            </a:pPr>
            <a:r>
              <a:rPr sz="1250" b="1" spc="70" dirty="0">
                <a:latin typeface="Calibri"/>
                <a:cs typeface="Calibri"/>
              </a:rPr>
              <a:t>Web-</a:t>
            </a:r>
            <a:r>
              <a:rPr sz="1250" b="1" spc="10" dirty="0">
                <a:latin typeface="Cambria"/>
                <a:cs typeface="Cambria"/>
              </a:rPr>
              <a:t>программирование</a:t>
            </a:r>
            <a:r>
              <a:rPr sz="1250" b="1" spc="10" dirty="0">
                <a:latin typeface="Calibri"/>
                <a:cs typeface="Calibri"/>
              </a:rPr>
              <a:t>:</a:t>
            </a:r>
            <a:r>
              <a:rPr sz="1250" b="1" spc="290" dirty="0">
                <a:latin typeface="Calibri"/>
                <a:cs typeface="Calibri"/>
              </a:rPr>
              <a:t> </a:t>
            </a:r>
            <a:r>
              <a:rPr sz="1250" spc="-25" dirty="0">
                <a:latin typeface="Cambria"/>
                <a:cs typeface="Cambria"/>
              </a:rPr>
              <a:t>Это </a:t>
            </a:r>
            <a:r>
              <a:rPr sz="1250" dirty="0">
                <a:latin typeface="Cambria"/>
                <a:cs typeface="Cambria"/>
              </a:rPr>
              <a:t>процесс</a:t>
            </a:r>
            <a:r>
              <a:rPr sz="1250" spc="185" dirty="0">
                <a:latin typeface="Cambria"/>
                <a:cs typeface="Cambria"/>
              </a:rPr>
              <a:t> </a:t>
            </a:r>
            <a:r>
              <a:rPr sz="1250" dirty="0">
                <a:latin typeface="Cambria"/>
                <a:cs typeface="Cambria"/>
              </a:rPr>
              <a:t>разработки</a:t>
            </a:r>
            <a:r>
              <a:rPr sz="1250" spc="215" dirty="0">
                <a:latin typeface="Cambria"/>
                <a:cs typeface="Cambria"/>
              </a:rPr>
              <a:t> </a:t>
            </a:r>
            <a:r>
              <a:rPr sz="1250" spc="50" dirty="0">
                <a:latin typeface="Cambria"/>
                <a:cs typeface="Cambria"/>
              </a:rPr>
              <a:t>веб</a:t>
            </a:r>
            <a:r>
              <a:rPr sz="1250" spc="50" dirty="0">
                <a:latin typeface="Tahoma"/>
                <a:cs typeface="Tahoma"/>
              </a:rPr>
              <a:t>-</a:t>
            </a:r>
            <a:r>
              <a:rPr sz="1250" dirty="0">
                <a:latin typeface="Cambria"/>
                <a:cs typeface="Cambria"/>
              </a:rPr>
              <a:t>сайтов</a:t>
            </a:r>
            <a:r>
              <a:rPr sz="1250" spc="265" dirty="0">
                <a:latin typeface="Cambria"/>
                <a:cs typeface="Cambria"/>
              </a:rPr>
              <a:t> </a:t>
            </a:r>
            <a:r>
              <a:rPr sz="1250" spc="-50" dirty="0">
                <a:latin typeface="Cambria"/>
                <a:cs typeface="Cambria"/>
              </a:rPr>
              <a:t>с </a:t>
            </a:r>
            <a:r>
              <a:rPr sz="1250" dirty="0">
                <a:latin typeface="Cambria"/>
                <a:cs typeface="Cambria"/>
              </a:rPr>
              <a:t>использованием</a:t>
            </a:r>
            <a:r>
              <a:rPr sz="1250" spc="385" dirty="0">
                <a:latin typeface="Cambria"/>
                <a:cs typeface="Cambria"/>
              </a:rPr>
              <a:t> </a:t>
            </a:r>
            <a:r>
              <a:rPr sz="1250" spc="-10" dirty="0">
                <a:latin typeface="Cambria"/>
                <a:cs typeface="Cambria"/>
              </a:rPr>
              <a:t>различных</a:t>
            </a:r>
            <a:endParaRPr sz="1250">
              <a:latin typeface="Cambria"/>
              <a:cs typeface="Cambria"/>
            </a:endParaRPr>
          </a:p>
          <a:p>
            <a:pPr marL="12700" marR="5080" indent="635" algn="ctr">
              <a:lnSpc>
                <a:spcPct val="93400"/>
              </a:lnSpc>
              <a:spcBef>
                <a:spcPts val="30"/>
              </a:spcBef>
            </a:pPr>
            <a:r>
              <a:rPr sz="1250" dirty="0">
                <a:latin typeface="Cambria"/>
                <a:cs typeface="Cambria"/>
              </a:rPr>
              <a:t>технологий</a:t>
            </a:r>
            <a:r>
              <a:rPr sz="1250" spc="225" dirty="0">
                <a:latin typeface="Cambria"/>
                <a:cs typeface="Cambria"/>
              </a:rPr>
              <a:t> </a:t>
            </a:r>
            <a:r>
              <a:rPr sz="1250" dirty="0">
                <a:latin typeface="Cambria"/>
                <a:cs typeface="Cambria"/>
              </a:rPr>
              <a:t>для</a:t>
            </a:r>
            <a:r>
              <a:rPr sz="1250" spc="204" dirty="0">
                <a:latin typeface="Cambria"/>
                <a:cs typeface="Cambria"/>
              </a:rPr>
              <a:t> </a:t>
            </a:r>
            <a:r>
              <a:rPr sz="1250" spc="-10" dirty="0">
                <a:latin typeface="Cambria"/>
                <a:cs typeface="Cambria"/>
              </a:rPr>
              <a:t>создания</a:t>
            </a:r>
            <a:r>
              <a:rPr sz="1250" spc="-10" dirty="0">
                <a:latin typeface="Tahoma"/>
                <a:cs typeface="Tahoma"/>
              </a:rPr>
              <a:t>, </a:t>
            </a:r>
            <a:r>
              <a:rPr sz="1250" dirty="0">
                <a:latin typeface="Cambria"/>
                <a:cs typeface="Cambria"/>
              </a:rPr>
              <a:t>оформления</a:t>
            </a:r>
            <a:r>
              <a:rPr sz="1250" spc="180" dirty="0">
                <a:latin typeface="Cambria"/>
                <a:cs typeface="Cambria"/>
              </a:rPr>
              <a:t> </a:t>
            </a:r>
            <a:r>
              <a:rPr sz="1250" dirty="0">
                <a:latin typeface="Cambria"/>
                <a:cs typeface="Cambria"/>
              </a:rPr>
              <a:t>и</a:t>
            </a:r>
            <a:r>
              <a:rPr sz="1250" spc="175" dirty="0">
                <a:latin typeface="Cambria"/>
                <a:cs typeface="Cambria"/>
              </a:rPr>
              <a:t> </a:t>
            </a:r>
            <a:r>
              <a:rPr sz="1250" spc="-10" dirty="0">
                <a:latin typeface="Cambria"/>
                <a:cs typeface="Cambria"/>
              </a:rPr>
              <a:t>функциональности </a:t>
            </a:r>
            <a:r>
              <a:rPr sz="1250" spc="50">
                <a:latin typeface="Cambria"/>
                <a:cs typeface="Cambria"/>
              </a:rPr>
              <a:t>веб</a:t>
            </a:r>
            <a:r>
              <a:rPr sz="1250" spc="50">
                <a:latin typeface="Tahoma"/>
                <a:cs typeface="Tahoma"/>
              </a:rPr>
              <a:t>-</a:t>
            </a:r>
            <a:r>
              <a:rPr sz="1250">
                <a:latin typeface="Cambria"/>
                <a:cs typeface="Cambria"/>
              </a:rPr>
              <a:t>страниц</a:t>
            </a:r>
            <a:r>
              <a:rPr sz="1250">
                <a:latin typeface="Tahoma"/>
                <a:cs typeface="Tahoma"/>
              </a:rPr>
              <a:t>.</a:t>
            </a:r>
            <a:r>
              <a:rPr sz="1250" spc="100" dirty="0">
                <a:latin typeface="Tahoma"/>
                <a:cs typeface="Tahoma"/>
              </a:rPr>
              <a:t> </a:t>
            </a:r>
            <a:endParaRPr sz="1250" spc="-10" dirty="0">
              <a:latin typeface="Cambria"/>
              <a:ea typeface="Cambria"/>
              <a:cs typeface="Tahoma"/>
            </a:endParaRPr>
          </a:p>
        </p:txBody>
      </p:sp>
      <p:grpSp>
        <p:nvGrpSpPr>
          <p:cNvPr id="6" name="object 12">
            <a:extLst>
              <a:ext uri="{FF2B5EF4-FFF2-40B4-BE49-F238E27FC236}">
                <a16:creationId xmlns:a16="http://schemas.microsoft.com/office/drawing/2014/main" id="{5DE64367-576B-7D91-7FA9-7CA70A100F0B}"/>
              </a:ext>
            </a:extLst>
          </p:cNvPr>
          <p:cNvGrpSpPr/>
          <p:nvPr/>
        </p:nvGrpSpPr>
        <p:grpSpPr>
          <a:xfrm>
            <a:off x="4565230" y="2600872"/>
            <a:ext cx="3324225" cy="2209800"/>
            <a:chOff x="4233926" y="3186176"/>
            <a:chExt cx="3324225" cy="2209800"/>
          </a:xfrm>
        </p:grpSpPr>
        <p:sp>
          <p:nvSpPr>
            <p:cNvPr id="14" name="object 13">
              <a:extLst>
                <a:ext uri="{FF2B5EF4-FFF2-40B4-BE49-F238E27FC236}">
                  <a16:creationId xmlns:a16="http://schemas.microsoft.com/office/drawing/2014/main" id="{E04AA4CB-CFAF-1E97-79CF-F1A2CE149CD2}"/>
                </a:ext>
              </a:extLst>
            </p:cNvPr>
            <p:cNvSpPr/>
            <p:nvPr/>
          </p:nvSpPr>
          <p:spPr>
            <a:xfrm>
              <a:off x="4233926" y="3186176"/>
              <a:ext cx="2990850" cy="1895475"/>
            </a:xfrm>
            <a:custGeom>
              <a:avLst/>
              <a:gdLst/>
              <a:ahLst/>
              <a:cxnLst/>
              <a:rect l="l" t="t" r="r" b="b"/>
              <a:pathLst>
                <a:path w="2990850" h="1895475">
                  <a:moveTo>
                    <a:pt x="2801239" y="0"/>
                  </a:moveTo>
                  <a:lnTo>
                    <a:pt x="189484" y="0"/>
                  </a:lnTo>
                  <a:lnTo>
                    <a:pt x="139112" y="6768"/>
                  </a:lnTo>
                  <a:lnTo>
                    <a:pt x="93848" y="25870"/>
                  </a:lnTo>
                  <a:lnTo>
                    <a:pt x="55499" y="55499"/>
                  </a:lnTo>
                  <a:lnTo>
                    <a:pt x="25870" y="93848"/>
                  </a:lnTo>
                  <a:lnTo>
                    <a:pt x="6768" y="139112"/>
                  </a:lnTo>
                  <a:lnTo>
                    <a:pt x="0" y="189484"/>
                  </a:lnTo>
                  <a:lnTo>
                    <a:pt x="0" y="1705864"/>
                  </a:lnTo>
                  <a:lnTo>
                    <a:pt x="6768" y="1756245"/>
                  </a:lnTo>
                  <a:lnTo>
                    <a:pt x="25870" y="1801532"/>
                  </a:lnTo>
                  <a:lnTo>
                    <a:pt x="55499" y="1839912"/>
                  </a:lnTo>
                  <a:lnTo>
                    <a:pt x="93848" y="1869571"/>
                  </a:lnTo>
                  <a:lnTo>
                    <a:pt x="139112" y="1888696"/>
                  </a:lnTo>
                  <a:lnTo>
                    <a:pt x="189484" y="1895475"/>
                  </a:lnTo>
                  <a:lnTo>
                    <a:pt x="2801239" y="1895475"/>
                  </a:lnTo>
                  <a:lnTo>
                    <a:pt x="2851620" y="1888696"/>
                  </a:lnTo>
                  <a:lnTo>
                    <a:pt x="2896907" y="1869571"/>
                  </a:lnTo>
                  <a:lnTo>
                    <a:pt x="2935287" y="1839912"/>
                  </a:lnTo>
                  <a:lnTo>
                    <a:pt x="2964946" y="1801532"/>
                  </a:lnTo>
                  <a:lnTo>
                    <a:pt x="2984071" y="1756245"/>
                  </a:lnTo>
                  <a:lnTo>
                    <a:pt x="2990850" y="1705864"/>
                  </a:lnTo>
                  <a:lnTo>
                    <a:pt x="2990850" y="189484"/>
                  </a:lnTo>
                  <a:lnTo>
                    <a:pt x="2984071" y="139112"/>
                  </a:lnTo>
                  <a:lnTo>
                    <a:pt x="2964946" y="93848"/>
                  </a:lnTo>
                  <a:lnTo>
                    <a:pt x="2935287" y="55499"/>
                  </a:lnTo>
                  <a:lnTo>
                    <a:pt x="2896907" y="25870"/>
                  </a:lnTo>
                  <a:lnTo>
                    <a:pt x="2851620" y="6768"/>
                  </a:lnTo>
                  <a:lnTo>
                    <a:pt x="2801239" y="0"/>
                  </a:lnTo>
                  <a:close/>
                </a:path>
              </a:pathLst>
            </a:custGeom>
            <a:solidFill>
              <a:srgbClr val="E14400"/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5" name="object 14">
              <a:extLst>
                <a:ext uri="{FF2B5EF4-FFF2-40B4-BE49-F238E27FC236}">
                  <a16:creationId xmlns:a16="http://schemas.microsoft.com/office/drawing/2014/main" id="{EC88A2A1-1242-F01A-353C-28E3ED217131}"/>
                </a:ext>
              </a:extLst>
            </p:cNvPr>
            <p:cNvSpPr/>
            <p:nvPr/>
          </p:nvSpPr>
          <p:spPr>
            <a:xfrm>
              <a:off x="4233926" y="3186176"/>
              <a:ext cx="2990850" cy="1895475"/>
            </a:xfrm>
            <a:custGeom>
              <a:avLst/>
              <a:gdLst/>
              <a:ahLst/>
              <a:cxnLst/>
              <a:rect l="l" t="t" r="r" b="b"/>
              <a:pathLst>
                <a:path w="2990850" h="1895475">
                  <a:moveTo>
                    <a:pt x="0" y="189484"/>
                  </a:moveTo>
                  <a:lnTo>
                    <a:pt x="6768" y="139112"/>
                  </a:lnTo>
                  <a:lnTo>
                    <a:pt x="25870" y="93848"/>
                  </a:lnTo>
                  <a:lnTo>
                    <a:pt x="55499" y="55499"/>
                  </a:lnTo>
                  <a:lnTo>
                    <a:pt x="93848" y="25870"/>
                  </a:lnTo>
                  <a:lnTo>
                    <a:pt x="139112" y="6768"/>
                  </a:lnTo>
                  <a:lnTo>
                    <a:pt x="189484" y="0"/>
                  </a:lnTo>
                  <a:lnTo>
                    <a:pt x="2801239" y="0"/>
                  </a:lnTo>
                  <a:lnTo>
                    <a:pt x="2851620" y="6768"/>
                  </a:lnTo>
                  <a:lnTo>
                    <a:pt x="2896907" y="25870"/>
                  </a:lnTo>
                  <a:lnTo>
                    <a:pt x="2935287" y="55499"/>
                  </a:lnTo>
                  <a:lnTo>
                    <a:pt x="2964946" y="93848"/>
                  </a:lnTo>
                  <a:lnTo>
                    <a:pt x="2984071" y="139112"/>
                  </a:lnTo>
                  <a:lnTo>
                    <a:pt x="2990850" y="189484"/>
                  </a:lnTo>
                  <a:lnTo>
                    <a:pt x="2990850" y="1705864"/>
                  </a:lnTo>
                  <a:lnTo>
                    <a:pt x="2984071" y="1756245"/>
                  </a:lnTo>
                  <a:lnTo>
                    <a:pt x="2964946" y="1801532"/>
                  </a:lnTo>
                  <a:lnTo>
                    <a:pt x="2935287" y="1839912"/>
                  </a:lnTo>
                  <a:lnTo>
                    <a:pt x="2896907" y="1869571"/>
                  </a:lnTo>
                  <a:lnTo>
                    <a:pt x="2851620" y="1888696"/>
                  </a:lnTo>
                  <a:lnTo>
                    <a:pt x="2801239" y="1895475"/>
                  </a:lnTo>
                  <a:lnTo>
                    <a:pt x="189484" y="1895475"/>
                  </a:lnTo>
                  <a:lnTo>
                    <a:pt x="139112" y="1888696"/>
                  </a:lnTo>
                  <a:lnTo>
                    <a:pt x="93848" y="1869571"/>
                  </a:lnTo>
                  <a:lnTo>
                    <a:pt x="55499" y="1839912"/>
                  </a:lnTo>
                  <a:lnTo>
                    <a:pt x="25870" y="1801532"/>
                  </a:lnTo>
                  <a:lnTo>
                    <a:pt x="6768" y="1756245"/>
                  </a:lnTo>
                  <a:lnTo>
                    <a:pt x="0" y="1705864"/>
                  </a:lnTo>
                  <a:lnTo>
                    <a:pt x="0" y="18948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6" name="object 15">
              <a:extLst>
                <a:ext uri="{FF2B5EF4-FFF2-40B4-BE49-F238E27FC236}">
                  <a16:creationId xmlns:a16="http://schemas.microsoft.com/office/drawing/2014/main" id="{8AB0F121-B8D4-0319-F521-51AB988B3678}"/>
                </a:ext>
              </a:extLst>
            </p:cNvPr>
            <p:cNvSpPr/>
            <p:nvPr/>
          </p:nvSpPr>
          <p:spPr>
            <a:xfrm>
              <a:off x="4567301" y="3500501"/>
              <a:ext cx="2990850" cy="1895475"/>
            </a:xfrm>
            <a:custGeom>
              <a:avLst/>
              <a:gdLst/>
              <a:ahLst/>
              <a:cxnLst/>
              <a:rect l="l" t="t" r="r" b="b"/>
              <a:pathLst>
                <a:path w="2990850" h="1895475">
                  <a:moveTo>
                    <a:pt x="2801239" y="0"/>
                  </a:moveTo>
                  <a:lnTo>
                    <a:pt x="189484" y="0"/>
                  </a:lnTo>
                  <a:lnTo>
                    <a:pt x="139112" y="6768"/>
                  </a:lnTo>
                  <a:lnTo>
                    <a:pt x="93848" y="25870"/>
                  </a:lnTo>
                  <a:lnTo>
                    <a:pt x="55499" y="55499"/>
                  </a:lnTo>
                  <a:lnTo>
                    <a:pt x="25870" y="93848"/>
                  </a:lnTo>
                  <a:lnTo>
                    <a:pt x="6768" y="139112"/>
                  </a:lnTo>
                  <a:lnTo>
                    <a:pt x="0" y="189484"/>
                  </a:lnTo>
                  <a:lnTo>
                    <a:pt x="0" y="1705864"/>
                  </a:lnTo>
                  <a:lnTo>
                    <a:pt x="6768" y="1756245"/>
                  </a:lnTo>
                  <a:lnTo>
                    <a:pt x="25870" y="1801532"/>
                  </a:lnTo>
                  <a:lnTo>
                    <a:pt x="55499" y="1839912"/>
                  </a:lnTo>
                  <a:lnTo>
                    <a:pt x="93848" y="1869571"/>
                  </a:lnTo>
                  <a:lnTo>
                    <a:pt x="139112" y="1888696"/>
                  </a:lnTo>
                  <a:lnTo>
                    <a:pt x="189484" y="1895475"/>
                  </a:lnTo>
                  <a:lnTo>
                    <a:pt x="2801239" y="1895475"/>
                  </a:lnTo>
                  <a:lnTo>
                    <a:pt x="2851620" y="1888696"/>
                  </a:lnTo>
                  <a:lnTo>
                    <a:pt x="2896907" y="1869571"/>
                  </a:lnTo>
                  <a:lnTo>
                    <a:pt x="2935287" y="1839912"/>
                  </a:lnTo>
                  <a:lnTo>
                    <a:pt x="2964946" y="1801532"/>
                  </a:lnTo>
                  <a:lnTo>
                    <a:pt x="2984071" y="1756245"/>
                  </a:lnTo>
                  <a:lnTo>
                    <a:pt x="2990850" y="1705864"/>
                  </a:lnTo>
                  <a:lnTo>
                    <a:pt x="2990850" y="189484"/>
                  </a:lnTo>
                  <a:lnTo>
                    <a:pt x="2984071" y="139112"/>
                  </a:lnTo>
                  <a:lnTo>
                    <a:pt x="2964946" y="93848"/>
                  </a:lnTo>
                  <a:lnTo>
                    <a:pt x="2935287" y="55499"/>
                  </a:lnTo>
                  <a:lnTo>
                    <a:pt x="2896907" y="25870"/>
                  </a:lnTo>
                  <a:lnTo>
                    <a:pt x="2851620" y="6768"/>
                  </a:lnTo>
                  <a:lnTo>
                    <a:pt x="2801239" y="0"/>
                  </a:lnTo>
                  <a:close/>
                </a:path>
              </a:pathLst>
            </a:custGeom>
            <a:solidFill>
              <a:srgbClr val="FFFFFF">
                <a:alpha val="90194"/>
              </a:srgbClr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7" name="object 16">
              <a:extLst>
                <a:ext uri="{FF2B5EF4-FFF2-40B4-BE49-F238E27FC236}">
                  <a16:creationId xmlns:a16="http://schemas.microsoft.com/office/drawing/2014/main" id="{B6D6F32F-78A2-D329-5EEB-D22D37DBE265}"/>
                </a:ext>
              </a:extLst>
            </p:cNvPr>
            <p:cNvSpPr/>
            <p:nvPr/>
          </p:nvSpPr>
          <p:spPr>
            <a:xfrm>
              <a:off x="4567301" y="3500501"/>
              <a:ext cx="2990850" cy="1895475"/>
            </a:xfrm>
            <a:custGeom>
              <a:avLst/>
              <a:gdLst/>
              <a:ahLst/>
              <a:cxnLst/>
              <a:rect l="l" t="t" r="r" b="b"/>
              <a:pathLst>
                <a:path w="2990850" h="1895475">
                  <a:moveTo>
                    <a:pt x="0" y="189484"/>
                  </a:moveTo>
                  <a:lnTo>
                    <a:pt x="6768" y="139112"/>
                  </a:lnTo>
                  <a:lnTo>
                    <a:pt x="25870" y="93848"/>
                  </a:lnTo>
                  <a:lnTo>
                    <a:pt x="55499" y="55499"/>
                  </a:lnTo>
                  <a:lnTo>
                    <a:pt x="93848" y="25870"/>
                  </a:lnTo>
                  <a:lnTo>
                    <a:pt x="139112" y="6768"/>
                  </a:lnTo>
                  <a:lnTo>
                    <a:pt x="189484" y="0"/>
                  </a:lnTo>
                  <a:lnTo>
                    <a:pt x="2801239" y="0"/>
                  </a:lnTo>
                  <a:lnTo>
                    <a:pt x="2851620" y="6768"/>
                  </a:lnTo>
                  <a:lnTo>
                    <a:pt x="2896907" y="25870"/>
                  </a:lnTo>
                  <a:lnTo>
                    <a:pt x="2935287" y="55499"/>
                  </a:lnTo>
                  <a:lnTo>
                    <a:pt x="2964946" y="93848"/>
                  </a:lnTo>
                  <a:lnTo>
                    <a:pt x="2984071" y="139112"/>
                  </a:lnTo>
                  <a:lnTo>
                    <a:pt x="2990850" y="189484"/>
                  </a:lnTo>
                  <a:lnTo>
                    <a:pt x="2990850" y="1705864"/>
                  </a:lnTo>
                  <a:lnTo>
                    <a:pt x="2984071" y="1756245"/>
                  </a:lnTo>
                  <a:lnTo>
                    <a:pt x="2964946" y="1801532"/>
                  </a:lnTo>
                  <a:lnTo>
                    <a:pt x="2935287" y="1839912"/>
                  </a:lnTo>
                  <a:lnTo>
                    <a:pt x="2896907" y="1869571"/>
                  </a:lnTo>
                  <a:lnTo>
                    <a:pt x="2851620" y="1888696"/>
                  </a:lnTo>
                  <a:lnTo>
                    <a:pt x="2801239" y="1895475"/>
                  </a:lnTo>
                  <a:lnTo>
                    <a:pt x="189484" y="1895475"/>
                  </a:lnTo>
                  <a:lnTo>
                    <a:pt x="139112" y="1888696"/>
                  </a:lnTo>
                  <a:lnTo>
                    <a:pt x="93848" y="1869571"/>
                  </a:lnTo>
                  <a:lnTo>
                    <a:pt x="55499" y="1839912"/>
                  </a:lnTo>
                  <a:lnTo>
                    <a:pt x="25870" y="1801532"/>
                  </a:lnTo>
                  <a:lnTo>
                    <a:pt x="6768" y="1756245"/>
                  </a:lnTo>
                  <a:lnTo>
                    <a:pt x="0" y="1705864"/>
                  </a:lnTo>
                  <a:lnTo>
                    <a:pt x="0" y="189484"/>
                  </a:lnTo>
                  <a:close/>
                </a:path>
              </a:pathLst>
            </a:custGeom>
            <a:ln w="12700">
              <a:solidFill>
                <a:srgbClr val="E14400"/>
              </a:solidFill>
            </a:ln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</p:grpSp>
      <p:sp>
        <p:nvSpPr>
          <p:cNvPr id="7" name="object 17">
            <a:extLst>
              <a:ext uri="{FF2B5EF4-FFF2-40B4-BE49-F238E27FC236}">
                <a16:creationId xmlns:a16="http://schemas.microsoft.com/office/drawing/2014/main" id="{81F6C79A-8B4D-631A-BAF6-5A06662645F7}"/>
              </a:ext>
            </a:extLst>
          </p:cNvPr>
          <p:cNvSpPr txBox="1"/>
          <p:nvPr/>
        </p:nvSpPr>
        <p:spPr>
          <a:xfrm>
            <a:off x="5007444" y="3419358"/>
            <a:ext cx="2773045" cy="573234"/>
          </a:xfrm>
          <a:prstGeom prst="rect">
            <a:avLst/>
          </a:prstGeom>
        </p:spPr>
        <p:txBody>
          <a:bodyPr vert="horz" wrap="square" lIns="0" tIns="24765" rIns="0" bIns="0" rtlCol="0" anchor="t">
            <a:spAutoFit/>
          </a:bodyPr>
          <a:lstStyle>
            <a:defPPr>
              <a:defRPr kern="0"/>
            </a:defPPr>
          </a:lstStyle>
          <a:p>
            <a:pPr marL="12700" marR="5080" indent="4445" algn="ctr">
              <a:lnSpc>
                <a:spcPct val="95100"/>
              </a:lnSpc>
              <a:spcBef>
                <a:spcPts val="195"/>
              </a:spcBef>
            </a:pPr>
            <a:r>
              <a:rPr sz="1250" b="1" spc="70" dirty="0">
                <a:latin typeface="Calibri"/>
                <a:cs typeface="Calibri"/>
              </a:rPr>
              <a:t>HTML </a:t>
            </a:r>
            <a:r>
              <a:rPr sz="1250" b="1" spc="50" dirty="0">
                <a:latin typeface="Calibri"/>
                <a:cs typeface="Calibri"/>
              </a:rPr>
              <a:t>(Hypertext</a:t>
            </a:r>
            <a:r>
              <a:rPr sz="1250" b="1" spc="30" dirty="0">
                <a:latin typeface="Calibri"/>
                <a:cs typeface="Calibri"/>
              </a:rPr>
              <a:t> </a:t>
            </a:r>
            <a:r>
              <a:rPr sz="1250" b="1" spc="50" dirty="0">
                <a:latin typeface="Calibri"/>
                <a:cs typeface="Calibri"/>
              </a:rPr>
              <a:t>Markup</a:t>
            </a:r>
            <a:r>
              <a:rPr sz="1250" b="1" spc="105" dirty="0">
                <a:latin typeface="Calibri"/>
                <a:cs typeface="Calibri"/>
              </a:rPr>
              <a:t> </a:t>
            </a:r>
            <a:r>
              <a:rPr sz="1250" b="1" spc="65" dirty="0">
                <a:latin typeface="Calibri"/>
                <a:cs typeface="Calibri"/>
              </a:rPr>
              <a:t>Language): </a:t>
            </a:r>
            <a:r>
              <a:rPr sz="1250" dirty="0">
                <a:latin typeface="Cambria"/>
                <a:cs typeface="Cambria"/>
              </a:rPr>
              <a:t>Стандартный</a:t>
            </a:r>
            <a:r>
              <a:rPr sz="1250" spc="204" dirty="0">
                <a:latin typeface="Cambria"/>
                <a:cs typeface="Cambria"/>
              </a:rPr>
              <a:t> </a:t>
            </a:r>
            <a:r>
              <a:rPr sz="1250" dirty="0">
                <a:latin typeface="Cambria"/>
                <a:cs typeface="Cambria"/>
              </a:rPr>
              <a:t>язык</a:t>
            </a:r>
            <a:r>
              <a:rPr sz="1250" spc="220" dirty="0">
                <a:latin typeface="Cambria"/>
                <a:cs typeface="Cambria"/>
              </a:rPr>
              <a:t> </a:t>
            </a:r>
            <a:r>
              <a:rPr sz="1250" dirty="0">
                <a:latin typeface="Cambria"/>
                <a:cs typeface="Cambria"/>
              </a:rPr>
              <a:t>для</a:t>
            </a:r>
            <a:r>
              <a:rPr sz="1250" spc="175" dirty="0">
                <a:latin typeface="Cambria"/>
                <a:cs typeface="Cambria"/>
              </a:rPr>
              <a:t> </a:t>
            </a:r>
            <a:r>
              <a:rPr sz="1250" spc="-10" dirty="0" err="1">
                <a:latin typeface="Cambria"/>
                <a:cs typeface="Cambria"/>
              </a:rPr>
              <a:t>создания</a:t>
            </a:r>
            <a:r>
              <a:rPr sz="1250" spc="-10" dirty="0">
                <a:latin typeface="Cambria"/>
                <a:cs typeface="Cambria"/>
              </a:rPr>
              <a:t> </a:t>
            </a:r>
            <a:r>
              <a:rPr sz="1250" dirty="0" err="1">
                <a:latin typeface="Cambria"/>
                <a:cs typeface="Cambria"/>
              </a:rPr>
              <a:t>структуры</a:t>
            </a:r>
            <a:r>
              <a:rPr sz="1250" spc="220" dirty="0">
                <a:latin typeface="Cambria"/>
                <a:cs typeface="Cambria"/>
              </a:rPr>
              <a:t> </a:t>
            </a:r>
            <a:r>
              <a:rPr sz="1250" spc="55" dirty="0" err="1">
                <a:latin typeface="Cambria"/>
                <a:cs typeface="Cambria"/>
              </a:rPr>
              <a:t>веб</a:t>
            </a:r>
            <a:r>
              <a:rPr sz="1250" spc="55" dirty="0" err="1">
                <a:latin typeface="Tahoma"/>
                <a:cs typeface="Tahoma"/>
              </a:rPr>
              <a:t>-</a:t>
            </a:r>
            <a:r>
              <a:rPr sz="1250" dirty="0" err="1">
                <a:latin typeface="Cambria"/>
                <a:cs typeface="Cambria"/>
              </a:rPr>
              <a:t>страниц</a:t>
            </a:r>
            <a:r>
              <a:rPr sz="1250" dirty="0">
                <a:latin typeface="Tahoma"/>
                <a:cs typeface="Tahoma"/>
              </a:rPr>
              <a:t>.</a:t>
            </a:r>
            <a:r>
              <a:rPr sz="1250" spc="35" dirty="0">
                <a:latin typeface="Tahoma"/>
                <a:cs typeface="Tahoma"/>
              </a:rPr>
              <a:t> </a:t>
            </a:r>
            <a:endParaRPr lang="en-US" sz="1250" spc="-10" dirty="0">
              <a:latin typeface="Cambria"/>
              <a:ea typeface="Cambria"/>
              <a:cs typeface="Tahoma"/>
            </a:endParaRPr>
          </a:p>
        </p:txBody>
      </p:sp>
      <p:grpSp>
        <p:nvGrpSpPr>
          <p:cNvPr id="8" name="object 18">
            <a:extLst>
              <a:ext uri="{FF2B5EF4-FFF2-40B4-BE49-F238E27FC236}">
                <a16:creationId xmlns:a16="http://schemas.microsoft.com/office/drawing/2014/main" id="{1DCA8C92-C1C6-33AC-5F17-5D5B3DBEEB42}"/>
              </a:ext>
            </a:extLst>
          </p:cNvPr>
          <p:cNvGrpSpPr/>
          <p:nvPr/>
        </p:nvGrpSpPr>
        <p:grpSpPr>
          <a:xfrm>
            <a:off x="8222830" y="2600872"/>
            <a:ext cx="3333750" cy="2209800"/>
            <a:chOff x="7891526" y="3186176"/>
            <a:chExt cx="3333750" cy="2209800"/>
          </a:xfrm>
        </p:grpSpPr>
        <p:sp>
          <p:nvSpPr>
            <p:cNvPr id="10" name="object 19">
              <a:extLst>
                <a:ext uri="{FF2B5EF4-FFF2-40B4-BE49-F238E27FC236}">
                  <a16:creationId xmlns:a16="http://schemas.microsoft.com/office/drawing/2014/main" id="{C70BFF57-F554-461A-ACD0-F587B318C48D}"/>
                </a:ext>
              </a:extLst>
            </p:cNvPr>
            <p:cNvSpPr/>
            <p:nvPr/>
          </p:nvSpPr>
          <p:spPr>
            <a:xfrm>
              <a:off x="7891526" y="3186176"/>
              <a:ext cx="3000375" cy="1895475"/>
            </a:xfrm>
            <a:custGeom>
              <a:avLst/>
              <a:gdLst/>
              <a:ahLst/>
              <a:cxnLst/>
              <a:rect l="l" t="t" r="r" b="b"/>
              <a:pathLst>
                <a:path w="3000375" h="1895475">
                  <a:moveTo>
                    <a:pt x="2810764" y="0"/>
                  </a:moveTo>
                  <a:lnTo>
                    <a:pt x="189483" y="0"/>
                  </a:lnTo>
                  <a:lnTo>
                    <a:pt x="139112" y="6768"/>
                  </a:lnTo>
                  <a:lnTo>
                    <a:pt x="93848" y="25870"/>
                  </a:lnTo>
                  <a:lnTo>
                    <a:pt x="55499" y="55499"/>
                  </a:lnTo>
                  <a:lnTo>
                    <a:pt x="25870" y="93848"/>
                  </a:lnTo>
                  <a:lnTo>
                    <a:pt x="6768" y="139112"/>
                  </a:lnTo>
                  <a:lnTo>
                    <a:pt x="0" y="189484"/>
                  </a:lnTo>
                  <a:lnTo>
                    <a:pt x="0" y="1705864"/>
                  </a:lnTo>
                  <a:lnTo>
                    <a:pt x="6768" y="1756245"/>
                  </a:lnTo>
                  <a:lnTo>
                    <a:pt x="25870" y="1801532"/>
                  </a:lnTo>
                  <a:lnTo>
                    <a:pt x="55499" y="1839912"/>
                  </a:lnTo>
                  <a:lnTo>
                    <a:pt x="93848" y="1869571"/>
                  </a:lnTo>
                  <a:lnTo>
                    <a:pt x="139112" y="1888696"/>
                  </a:lnTo>
                  <a:lnTo>
                    <a:pt x="189483" y="1895475"/>
                  </a:lnTo>
                  <a:lnTo>
                    <a:pt x="2810764" y="1895475"/>
                  </a:lnTo>
                  <a:lnTo>
                    <a:pt x="2861145" y="1888696"/>
                  </a:lnTo>
                  <a:lnTo>
                    <a:pt x="2906432" y="1869571"/>
                  </a:lnTo>
                  <a:lnTo>
                    <a:pt x="2944812" y="1839912"/>
                  </a:lnTo>
                  <a:lnTo>
                    <a:pt x="2974471" y="1801532"/>
                  </a:lnTo>
                  <a:lnTo>
                    <a:pt x="2993596" y="1756245"/>
                  </a:lnTo>
                  <a:lnTo>
                    <a:pt x="3000375" y="1705864"/>
                  </a:lnTo>
                  <a:lnTo>
                    <a:pt x="3000375" y="189484"/>
                  </a:lnTo>
                  <a:lnTo>
                    <a:pt x="2993596" y="139112"/>
                  </a:lnTo>
                  <a:lnTo>
                    <a:pt x="2974471" y="93848"/>
                  </a:lnTo>
                  <a:lnTo>
                    <a:pt x="2944812" y="55499"/>
                  </a:lnTo>
                  <a:lnTo>
                    <a:pt x="2906432" y="25870"/>
                  </a:lnTo>
                  <a:lnTo>
                    <a:pt x="2861145" y="6768"/>
                  </a:lnTo>
                  <a:lnTo>
                    <a:pt x="2810764" y="0"/>
                  </a:lnTo>
                  <a:close/>
                </a:path>
              </a:pathLst>
            </a:custGeom>
            <a:solidFill>
              <a:srgbClr val="E14400"/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1" name="object 20">
              <a:extLst>
                <a:ext uri="{FF2B5EF4-FFF2-40B4-BE49-F238E27FC236}">
                  <a16:creationId xmlns:a16="http://schemas.microsoft.com/office/drawing/2014/main" id="{950A6483-01F7-40B3-E9EC-EBBF89BD998E}"/>
                </a:ext>
              </a:extLst>
            </p:cNvPr>
            <p:cNvSpPr/>
            <p:nvPr/>
          </p:nvSpPr>
          <p:spPr>
            <a:xfrm>
              <a:off x="7891526" y="3186176"/>
              <a:ext cx="3000375" cy="1895475"/>
            </a:xfrm>
            <a:custGeom>
              <a:avLst/>
              <a:gdLst/>
              <a:ahLst/>
              <a:cxnLst/>
              <a:rect l="l" t="t" r="r" b="b"/>
              <a:pathLst>
                <a:path w="3000375" h="1895475">
                  <a:moveTo>
                    <a:pt x="0" y="189484"/>
                  </a:moveTo>
                  <a:lnTo>
                    <a:pt x="6768" y="139112"/>
                  </a:lnTo>
                  <a:lnTo>
                    <a:pt x="25870" y="93848"/>
                  </a:lnTo>
                  <a:lnTo>
                    <a:pt x="55499" y="55499"/>
                  </a:lnTo>
                  <a:lnTo>
                    <a:pt x="93848" y="25870"/>
                  </a:lnTo>
                  <a:lnTo>
                    <a:pt x="139112" y="6768"/>
                  </a:lnTo>
                  <a:lnTo>
                    <a:pt x="189483" y="0"/>
                  </a:lnTo>
                  <a:lnTo>
                    <a:pt x="2810764" y="0"/>
                  </a:lnTo>
                  <a:lnTo>
                    <a:pt x="2861145" y="6768"/>
                  </a:lnTo>
                  <a:lnTo>
                    <a:pt x="2906432" y="25870"/>
                  </a:lnTo>
                  <a:lnTo>
                    <a:pt x="2944812" y="55499"/>
                  </a:lnTo>
                  <a:lnTo>
                    <a:pt x="2974471" y="93848"/>
                  </a:lnTo>
                  <a:lnTo>
                    <a:pt x="2993596" y="139112"/>
                  </a:lnTo>
                  <a:lnTo>
                    <a:pt x="3000375" y="189484"/>
                  </a:lnTo>
                  <a:lnTo>
                    <a:pt x="3000375" y="1705864"/>
                  </a:lnTo>
                  <a:lnTo>
                    <a:pt x="2993596" y="1756245"/>
                  </a:lnTo>
                  <a:lnTo>
                    <a:pt x="2974471" y="1801532"/>
                  </a:lnTo>
                  <a:lnTo>
                    <a:pt x="2944812" y="1839912"/>
                  </a:lnTo>
                  <a:lnTo>
                    <a:pt x="2906432" y="1869571"/>
                  </a:lnTo>
                  <a:lnTo>
                    <a:pt x="2861145" y="1888696"/>
                  </a:lnTo>
                  <a:lnTo>
                    <a:pt x="2810764" y="1895475"/>
                  </a:lnTo>
                  <a:lnTo>
                    <a:pt x="189483" y="1895475"/>
                  </a:lnTo>
                  <a:lnTo>
                    <a:pt x="139112" y="1888696"/>
                  </a:lnTo>
                  <a:lnTo>
                    <a:pt x="93848" y="1869571"/>
                  </a:lnTo>
                  <a:lnTo>
                    <a:pt x="55499" y="1839912"/>
                  </a:lnTo>
                  <a:lnTo>
                    <a:pt x="25870" y="1801532"/>
                  </a:lnTo>
                  <a:lnTo>
                    <a:pt x="6768" y="1756245"/>
                  </a:lnTo>
                  <a:lnTo>
                    <a:pt x="0" y="1705864"/>
                  </a:lnTo>
                  <a:lnTo>
                    <a:pt x="0" y="189484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2" name="object 21">
              <a:extLst>
                <a:ext uri="{FF2B5EF4-FFF2-40B4-BE49-F238E27FC236}">
                  <a16:creationId xmlns:a16="http://schemas.microsoft.com/office/drawing/2014/main" id="{CC96E0C9-A671-71DE-34D7-1E4B6FDE9160}"/>
                </a:ext>
              </a:extLst>
            </p:cNvPr>
            <p:cNvSpPr/>
            <p:nvPr/>
          </p:nvSpPr>
          <p:spPr>
            <a:xfrm>
              <a:off x="8224901" y="3500501"/>
              <a:ext cx="3000375" cy="1895475"/>
            </a:xfrm>
            <a:custGeom>
              <a:avLst/>
              <a:gdLst/>
              <a:ahLst/>
              <a:cxnLst/>
              <a:rect l="l" t="t" r="r" b="b"/>
              <a:pathLst>
                <a:path w="3000375" h="1895475">
                  <a:moveTo>
                    <a:pt x="2810764" y="0"/>
                  </a:moveTo>
                  <a:lnTo>
                    <a:pt x="189483" y="0"/>
                  </a:lnTo>
                  <a:lnTo>
                    <a:pt x="139112" y="6768"/>
                  </a:lnTo>
                  <a:lnTo>
                    <a:pt x="93848" y="25870"/>
                  </a:lnTo>
                  <a:lnTo>
                    <a:pt x="55499" y="55499"/>
                  </a:lnTo>
                  <a:lnTo>
                    <a:pt x="25870" y="93848"/>
                  </a:lnTo>
                  <a:lnTo>
                    <a:pt x="6768" y="139112"/>
                  </a:lnTo>
                  <a:lnTo>
                    <a:pt x="0" y="189484"/>
                  </a:lnTo>
                  <a:lnTo>
                    <a:pt x="0" y="1705864"/>
                  </a:lnTo>
                  <a:lnTo>
                    <a:pt x="6768" y="1756245"/>
                  </a:lnTo>
                  <a:lnTo>
                    <a:pt x="25870" y="1801532"/>
                  </a:lnTo>
                  <a:lnTo>
                    <a:pt x="55499" y="1839912"/>
                  </a:lnTo>
                  <a:lnTo>
                    <a:pt x="93848" y="1869571"/>
                  </a:lnTo>
                  <a:lnTo>
                    <a:pt x="139112" y="1888696"/>
                  </a:lnTo>
                  <a:lnTo>
                    <a:pt x="189483" y="1895475"/>
                  </a:lnTo>
                  <a:lnTo>
                    <a:pt x="2810764" y="1895475"/>
                  </a:lnTo>
                  <a:lnTo>
                    <a:pt x="2861145" y="1888696"/>
                  </a:lnTo>
                  <a:lnTo>
                    <a:pt x="2906432" y="1869571"/>
                  </a:lnTo>
                  <a:lnTo>
                    <a:pt x="2944812" y="1839912"/>
                  </a:lnTo>
                  <a:lnTo>
                    <a:pt x="2974471" y="1801532"/>
                  </a:lnTo>
                  <a:lnTo>
                    <a:pt x="2993596" y="1756245"/>
                  </a:lnTo>
                  <a:lnTo>
                    <a:pt x="3000375" y="1705864"/>
                  </a:lnTo>
                  <a:lnTo>
                    <a:pt x="3000375" y="189484"/>
                  </a:lnTo>
                  <a:lnTo>
                    <a:pt x="2993596" y="139112"/>
                  </a:lnTo>
                  <a:lnTo>
                    <a:pt x="2974471" y="93848"/>
                  </a:lnTo>
                  <a:lnTo>
                    <a:pt x="2944812" y="55499"/>
                  </a:lnTo>
                  <a:lnTo>
                    <a:pt x="2906432" y="25870"/>
                  </a:lnTo>
                  <a:lnTo>
                    <a:pt x="2861145" y="6768"/>
                  </a:lnTo>
                  <a:lnTo>
                    <a:pt x="2810764" y="0"/>
                  </a:lnTo>
                  <a:close/>
                </a:path>
              </a:pathLst>
            </a:custGeom>
            <a:solidFill>
              <a:srgbClr val="FFFFFF">
                <a:alpha val="90194"/>
              </a:srgbClr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3" name="object 22">
              <a:extLst>
                <a:ext uri="{FF2B5EF4-FFF2-40B4-BE49-F238E27FC236}">
                  <a16:creationId xmlns:a16="http://schemas.microsoft.com/office/drawing/2014/main" id="{4353C00B-7667-EC87-85E7-52673971376C}"/>
                </a:ext>
              </a:extLst>
            </p:cNvPr>
            <p:cNvSpPr/>
            <p:nvPr/>
          </p:nvSpPr>
          <p:spPr>
            <a:xfrm>
              <a:off x="8224901" y="3500501"/>
              <a:ext cx="3000375" cy="1895475"/>
            </a:xfrm>
            <a:custGeom>
              <a:avLst/>
              <a:gdLst/>
              <a:ahLst/>
              <a:cxnLst/>
              <a:rect l="l" t="t" r="r" b="b"/>
              <a:pathLst>
                <a:path w="3000375" h="1895475">
                  <a:moveTo>
                    <a:pt x="0" y="189484"/>
                  </a:moveTo>
                  <a:lnTo>
                    <a:pt x="6768" y="139112"/>
                  </a:lnTo>
                  <a:lnTo>
                    <a:pt x="25870" y="93848"/>
                  </a:lnTo>
                  <a:lnTo>
                    <a:pt x="55499" y="55499"/>
                  </a:lnTo>
                  <a:lnTo>
                    <a:pt x="93848" y="25870"/>
                  </a:lnTo>
                  <a:lnTo>
                    <a:pt x="139112" y="6768"/>
                  </a:lnTo>
                  <a:lnTo>
                    <a:pt x="189483" y="0"/>
                  </a:lnTo>
                  <a:lnTo>
                    <a:pt x="2810764" y="0"/>
                  </a:lnTo>
                  <a:lnTo>
                    <a:pt x="2861145" y="6768"/>
                  </a:lnTo>
                  <a:lnTo>
                    <a:pt x="2906432" y="25870"/>
                  </a:lnTo>
                  <a:lnTo>
                    <a:pt x="2944812" y="55499"/>
                  </a:lnTo>
                  <a:lnTo>
                    <a:pt x="2974471" y="93848"/>
                  </a:lnTo>
                  <a:lnTo>
                    <a:pt x="2993596" y="139112"/>
                  </a:lnTo>
                  <a:lnTo>
                    <a:pt x="3000375" y="189484"/>
                  </a:lnTo>
                  <a:lnTo>
                    <a:pt x="3000375" y="1705864"/>
                  </a:lnTo>
                  <a:lnTo>
                    <a:pt x="2993596" y="1756245"/>
                  </a:lnTo>
                  <a:lnTo>
                    <a:pt x="2974471" y="1801532"/>
                  </a:lnTo>
                  <a:lnTo>
                    <a:pt x="2944812" y="1839912"/>
                  </a:lnTo>
                  <a:lnTo>
                    <a:pt x="2906432" y="1869571"/>
                  </a:lnTo>
                  <a:lnTo>
                    <a:pt x="2861145" y="1888696"/>
                  </a:lnTo>
                  <a:lnTo>
                    <a:pt x="2810764" y="1895475"/>
                  </a:lnTo>
                  <a:lnTo>
                    <a:pt x="189483" y="1895475"/>
                  </a:lnTo>
                  <a:lnTo>
                    <a:pt x="139112" y="1888696"/>
                  </a:lnTo>
                  <a:lnTo>
                    <a:pt x="93848" y="1869571"/>
                  </a:lnTo>
                  <a:lnTo>
                    <a:pt x="55499" y="1839912"/>
                  </a:lnTo>
                  <a:lnTo>
                    <a:pt x="25870" y="1801532"/>
                  </a:lnTo>
                  <a:lnTo>
                    <a:pt x="6768" y="1756245"/>
                  </a:lnTo>
                  <a:lnTo>
                    <a:pt x="0" y="1705864"/>
                  </a:lnTo>
                  <a:lnTo>
                    <a:pt x="0" y="189484"/>
                  </a:lnTo>
                  <a:close/>
                </a:path>
              </a:pathLst>
            </a:custGeom>
            <a:ln w="12700">
              <a:solidFill>
                <a:srgbClr val="E14400"/>
              </a:solidFill>
            </a:ln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</p:grpSp>
      <p:sp>
        <p:nvSpPr>
          <p:cNvPr id="9" name="object 23">
            <a:extLst>
              <a:ext uri="{FF2B5EF4-FFF2-40B4-BE49-F238E27FC236}">
                <a16:creationId xmlns:a16="http://schemas.microsoft.com/office/drawing/2014/main" id="{4AF06C12-4327-472E-3BA9-C8F7DD7E3E08}"/>
              </a:ext>
            </a:extLst>
          </p:cNvPr>
          <p:cNvSpPr txBox="1"/>
          <p:nvPr/>
        </p:nvSpPr>
        <p:spPr>
          <a:xfrm>
            <a:off x="8670759" y="3331011"/>
            <a:ext cx="2773045" cy="752129"/>
          </a:xfrm>
          <a:prstGeom prst="rect">
            <a:avLst/>
          </a:prstGeom>
        </p:spPr>
        <p:txBody>
          <a:bodyPr vert="horz" wrap="square" lIns="0" tIns="24765" rIns="0" bIns="0" rtlCol="0" anchor="t">
            <a:spAutoFit/>
          </a:bodyPr>
          <a:lstStyle>
            <a:defPPr>
              <a:defRPr kern="0"/>
            </a:defPPr>
          </a:lstStyle>
          <a:p>
            <a:pPr marL="163830" marR="155575" indent="2540" algn="ctr">
              <a:lnSpc>
                <a:spcPct val="95100"/>
              </a:lnSpc>
              <a:spcBef>
                <a:spcPts val="195"/>
              </a:spcBef>
            </a:pPr>
            <a:r>
              <a:rPr sz="1250" b="1" spc="65" dirty="0">
                <a:latin typeface="Calibri"/>
                <a:cs typeface="Calibri"/>
              </a:rPr>
              <a:t>XHTML</a:t>
            </a:r>
            <a:r>
              <a:rPr sz="1250" b="1" spc="175" dirty="0">
                <a:latin typeface="Calibri"/>
                <a:cs typeface="Calibri"/>
              </a:rPr>
              <a:t> </a:t>
            </a:r>
            <a:r>
              <a:rPr sz="1250" b="1" spc="10" dirty="0">
                <a:latin typeface="Calibri"/>
                <a:cs typeface="Calibri"/>
              </a:rPr>
              <a:t>(Extensible</a:t>
            </a:r>
            <a:r>
              <a:rPr sz="1250" b="1" spc="254" dirty="0">
                <a:latin typeface="Calibri"/>
                <a:cs typeface="Calibri"/>
              </a:rPr>
              <a:t> </a:t>
            </a:r>
            <a:r>
              <a:rPr sz="1250" b="1" spc="65" dirty="0">
                <a:latin typeface="Calibri"/>
                <a:cs typeface="Calibri"/>
              </a:rPr>
              <a:t>HTML):</a:t>
            </a:r>
            <a:r>
              <a:rPr sz="1250" b="1" spc="240" dirty="0">
                <a:latin typeface="Calibri"/>
                <a:cs typeface="Calibri"/>
              </a:rPr>
              <a:t> </a:t>
            </a:r>
            <a:r>
              <a:rPr sz="1250" spc="-25" dirty="0">
                <a:latin typeface="Cambria"/>
                <a:cs typeface="Cambria"/>
              </a:rPr>
              <a:t>Это </a:t>
            </a:r>
            <a:r>
              <a:rPr sz="1250" dirty="0">
                <a:latin typeface="Cambria"/>
                <a:cs typeface="Cambria"/>
              </a:rPr>
              <a:t>строгая</a:t>
            </a:r>
            <a:r>
              <a:rPr sz="1250" spc="155" dirty="0">
                <a:latin typeface="Cambria"/>
                <a:cs typeface="Cambria"/>
              </a:rPr>
              <a:t> </a:t>
            </a:r>
            <a:r>
              <a:rPr sz="1250" dirty="0">
                <a:latin typeface="Cambria"/>
                <a:cs typeface="Cambria"/>
              </a:rPr>
              <a:t>версия</a:t>
            </a:r>
            <a:r>
              <a:rPr sz="1250" spc="200" dirty="0">
                <a:latin typeface="Cambria"/>
                <a:cs typeface="Cambria"/>
              </a:rPr>
              <a:t> </a:t>
            </a:r>
            <a:r>
              <a:rPr sz="1250" dirty="0">
                <a:latin typeface="Tahoma"/>
                <a:cs typeface="Tahoma"/>
              </a:rPr>
              <a:t>HTML,</a:t>
            </a:r>
            <a:r>
              <a:rPr sz="1250" spc="15" dirty="0">
                <a:latin typeface="Tahoma"/>
                <a:cs typeface="Tahoma"/>
              </a:rPr>
              <a:t> </a:t>
            </a:r>
            <a:r>
              <a:rPr sz="1250" dirty="0">
                <a:latin typeface="Cambria"/>
                <a:cs typeface="Cambria"/>
              </a:rPr>
              <a:t>в</a:t>
            </a:r>
            <a:r>
              <a:rPr sz="1250" spc="185" dirty="0">
                <a:latin typeface="Cambria"/>
                <a:cs typeface="Cambria"/>
              </a:rPr>
              <a:t> </a:t>
            </a:r>
            <a:r>
              <a:rPr sz="1250" spc="-10" dirty="0">
                <a:latin typeface="Cambria"/>
                <a:cs typeface="Cambria"/>
              </a:rPr>
              <a:t>которой </a:t>
            </a:r>
            <a:r>
              <a:rPr sz="1250" dirty="0">
                <a:latin typeface="Cambria"/>
                <a:cs typeface="Cambria"/>
              </a:rPr>
              <a:t>соблюдаются</a:t>
            </a:r>
            <a:r>
              <a:rPr sz="1250" spc="204" dirty="0">
                <a:latin typeface="Cambria"/>
                <a:cs typeface="Cambria"/>
              </a:rPr>
              <a:t> </a:t>
            </a:r>
            <a:r>
              <a:rPr sz="1250" dirty="0">
                <a:latin typeface="Cambria"/>
                <a:cs typeface="Cambria"/>
              </a:rPr>
              <a:t>более</a:t>
            </a:r>
            <a:r>
              <a:rPr sz="1250" spc="235" dirty="0">
                <a:latin typeface="Cambria"/>
                <a:cs typeface="Cambria"/>
              </a:rPr>
              <a:t> </a:t>
            </a:r>
            <a:r>
              <a:rPr sz="1250" spc="-10" dirty="0">
                <a:latin typeface="Cambria"/>
                <a:cs typeface="Cambria"/>
              </a:rPr>
              <a:t>жесткие</a:t>
            </a:r>
            <a:endParaRPr sz="1250">
              <a:latin typeface="Cambria"/>
              <a:cs typeface="Cambria"/>
            </a:endParaRPr>
          </a:p>
          <a:p>
            <a:pPr marL="12065" marR="5080" algn="ctr">
              <a:lnSpc>
                <a:spcPct val="93400"/>
              </a:lnSpc>
              <a:spcBef>
                <a:spcPts val="30"/>
              </a:spcBef>
            </a:pPr>
            <a:r>
              <a:rPr sz="1250" dirty="0" err="1">
                <a:latin typeface="Cambria"/>
                <a:cs typeface="Cambria"/>
              </a:rPr>
              <a:t>правила</a:t>
            </a:r>
            <a:r>
              <a:rPr sz="1250" spc="250" dirty="0">
                <a:latin typeface="Cambria"/>
                <a:cs typeface="Cambria"/>
              </a:rPr>
              <a:t> </a:t>
            </a:r>
            <a:r>
              <a:rPr sz="1250" dirty="0" err="1">
                <a:latin typeface="Cambria"/>
                <a:cs typeface="Cambria"/>
              </a:rPr>
              <a:t>синтаксиса</a:t>
            </a:r>
            <a:r>
              <a:rPr sz="1250" dirty="0">
                <a:latin typeface="Tahoma"/>
                <a:cs typeface="Tahoma"/>
              </a:rPr>
              <a:t>.</a:t>
            </a:r>
            <a:r>
              <a:rPr sz="1250" spc="95" dirty="0">
                <a:latin typeface="Tahoma"/>
                <a:cs typeface="Tahoma"/>
              </a:rPr>
              <a:t> </a:t>
            </a:r>
            <a:r>
              <a:rPr sz="1250" spc="-10" dirty="0">
                <a:latin typeface="Tahoma"/>
                <a:cs typeface="Tahoma"/>
              </a:rPr>
              <a:t>.</a:t>
            </a:r>
            <a:endParaRPr sz="1250" dirty="0">
              <a:latin typeface="Tahoma"/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4194690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BED98-3343-40ED-840C-E15BA9D19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>
                <a:solidFill>
                  <a:srgbClr val="000000"/>
                </a:solidFill>
                <a:latin typeface="Cambria"/>
                <a:ea typeface="Cambria"/>
              </a:rPr>
              <a:t>Теоритическая</a:t>
            </a:r>
            <a:r>
              <a:rPr lang="en-US" sz="4400" dirty="0">
                <a:solidFill>
                  <a:srgbClr val="000000"/>
                </a:solidFill>
                <a:latin typeface="Cambria"/>
                <a:ea typeface="Cambria"/>
              </a:rPr>
              <a:t> </a:t>
            </a:r>
            <a:r>
              <a:rPr lang="en-US" sz="4400" dirty="0" err="1">
                <a:solidFill>
                  <a:srgbClr val="000000"/>
                </a:solidFill>
                <a:latin typeface="Cambria"/>
                <a:ea typeface="Cambria"/>
              </a:rPr>
              <a:t>часть</a:t>
            </a:r>
            <a:endParaRPr lang="en-US" dirty="0" err="1"/>
          </a:p>
        </p:txBody>
      </p:sp>
      <p:grpSp>
        <p:nvGrpSpPr>
          <p:cNvPr id="4" name="object 3">
            <a:extLst>
              <a:ext uri="{FF2B5EF4-FFF2-40B4-BE49-F238E27FC236}">
                <a16:creationId xmlns:a16="http://schemas.microsoft.com/office/drawing/2014/main" id="{A1CCAFEB-4B9C-075C-EA28-CBDABC7D1875}"/>
              </a:ext>
            </a:extLst>
          </p:cNvPr>
          <p:cNvGrpSpPr/>
          <p:nvPr/>
        </p:nvGrpSpPr>
        <p:grpSpPr>
          <a:xfrm>
            <a:off x="9157375" y="2776601"/>
            <a:ext cx="2590800" cy="1724025"/>
            <a:chOff x="8922913" y="2776601"/>
            <a:chExt cx="2590800" cy="1724025"/>
          </a:xfrm>
        </p:grpSpPr>
        <p:sp>
          <p:nvSpPr>
            <p:cNvPr id="22" name="object 6">
              <a:extLst>
                <a:ext uri="{FF2B5EF4-FFF2-40B4-BE49-F238E27FC236}">
                  <a16:creationId xmlns:a16="http://schemas.microsoft.com/office/drawing/2014/main" id="{6173E68B-96EB-18DD-21EC-6BE24FFF4CF3}"/>
                </a:ext>
              </a:extLst>
            </p:cNvPr>
            <p:cNvSpPr/>
            <p:nvPr/>
          </p:nvSpPr>
          <p:spPr>
            <a:xfrm>
              <a:off x="8922913" y="2776601"/>
              <a:ext cx="2333625" cy="1485900"/>
            </a:xfrm>
            <a:custGeom>
              <a:avLst/>
              <a:gdLst/>
              <a:ahLst/>
              <a:cxnLst/>
              <a:rect l="l" t="t" r="r" b="b"/>
              <a:pathLst>
                <a:path w="2333625" h="1485900">
                  <a:moveTo>
                    <a:pt x="2184907" y="0"/>
                  </a:moveTo>
                  <a:lnTo>
                    <a:pt x="148590" y="0"/>
                  </a:lnTo>
                  <a:lnTo>
                    <a:pt x="101583" y="7565"/>
                  </a:lnTo>
                  <a:lnTo>
                    <a:pt x="60789" y="28639"/>
                  </a:lnTo>
                  <a:lnTo>
                    <a:pt x="28639" y="60789"/>
                  </a:lnTo>
                  <a:lnTo>
                    <a:pt x="7565" y="101583"/>
                  </a:lnTo>
                  <a:lnTo>
                    <a:pt x="0" y="148589"/>
                  </a:lnTo>
                  <a:lnTo>
                    <a:pt x="0" y="1337310"/>
                  </a:lnTo>
                  <a:lnTo>
                    <a:pt x="7565" y="1384267"/>
                  </a:lnTo>
                  <a:lnTo>
                    <a:pt x="28639" y="1425055"/>
                  </a:lnTo>
                  <a:lnTo>
                    <a:pt x="60789" y="1457224"/>
                  </a:lnTo>
                  <a:lnTo>
                    <a:pt x="101583" y="1478322"/>
                  </a:lnTo>
                  <a:lnTo>
                    <a:pt x="148590" y="1485900"/>
                  </a:lnTo>
                  <a:lnTo>
                    <a:pt x="2184907" y="1485900"/>
                  </a:lnTo>
                  <a:lnTo>
                    <a:pt x="2231927" y="1478322"/>
                  </a:lnTo>
                  <a:lnTo>
                    <a:pt x="2272753" y="1457224"/>
                  </a:lnTo>
                  <a:lnTo>
                    <a:pt x="2304941" y="1425055"/>
                  </a:lnTo>
                  <a:lnTo>
                    <a:pt x="2326046" y="1384267"/>
                  </a:lnTo>
                  <a:lnTo>
                    <a:pt x="2333625" y="1337310"/>
                  </a:lnTo>
                  <a:lnTo>
                    <a:pt x="2333625" y="148589"/>
                  </a:lnTo>
                  <a:lnTo>
                    <a:pt x="2326046" y="101583"/>
                  </a:lnTo>
                  <a:lnTo>
                    <a:pt x="2304941" y="60789"/>
                  </a:lnTo>
                  <a:lnTo>
                    <a:pt x="2272753" y="28639"/>
                  </a:lnTo>
                  <a:lnTo>
                    <a:pt x="2231927" y="7565"/>
                  </a:lnTo>
                  <a:lnTo>
                    <a:pt x="2184907" y="0"/>
                  </a:lnTo>
                  <a:close/>
                </a:path>
              </a:pathLst>
            </a:custGeom>
            <a:solidFill>
              <a:srgbClr val="A673F4"/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23" name="object 7">
              <a:extLst>
                <a:ext uri="{FF2B5EF4-FFF2-40B4-BE49-F238E27FC236}">
                  <a16:creationId xmlns:a16="http://schemas.microsoft.com/office/drawing/2014/main" id="{4AF471BF-5421-1ABB-2D3B-46DAEAFF84C8}"/>
                </a:ext>
              </a:extLst>
            </p:cNvPr>
            <p:cNvSpPr/>
            <p:nvPr/>
          </p:nvSpPr>
          <p:spPr>
            <a:xfrm>
              <a:off x="8922913" y="2776601"/>
              <a:ext cx="2333625" cy="1485900"/>
            </a:xfrm>
            <a:custGeom>
              <a:avLst/>
              <a:gdLst/>
              <a:ahLst/>
              <a:cxnLst/>
              <a:rect l="l" t="t" r="r" b="b"/>
              <a:pathLst>
                <a:path w="2333625" h="1485900">
                  <a:moveTo>
                    <a:pt x="0" y="148589"/>
                  </a:moveTo>
                  <a:lnTo>
                    <a:pt x="7565" y="101583"/>
                  </a:lnTo>
                  <a:lnTo>
                    <a:pt x="28639" y="60789"/>
                  </a:lnTo>
                  <a:lnTo>
                    <a:pt x="60789" y="28639"/>
                  </a:lnTo>
                  <a:lnTo>
                    <a:pt x="101583" y="7565"/>
                  </a:lnTo>
                  <a:lnTo>
                    <a:pt x="148590" y="0"/>
                  </a:lnTo>
                  <a:lnTo>
                    <a:pt x="2184907" y="0"/>
                  </a:lnTo>
                  <a:lnTo>
                    <a:pt x="2231927" y="7565"/>
                  </a:lnTo>
                  <a:lnTo>
                    <a:pt x="2272753" y="28639"/>
                  </a:lnTo>
                  <a:lnTo>
                    <a:pt x="2304941" y="60789"/>
                  </a:lnTo>
                  <a:lnTo>
                    <a:pt x="2326046" y="101583"/>
                  </a:lnTo>
                  <a:lnTo>
                    <a:pt x="2333625" y="148589"/>
                  </a:lnTo>
                  <a:lnTo>
                    <a:pt x="2333625" y="1337310"/>
                  </a:lnTo>
                  <a:lnTo>
                    <a:pt x="2326046" y="1384267"/>
                  </a:lnTo>
                  <a:lnTo>
                    <a:pt x="2304941" y="1425055"/>
                  </a:lnTo>
                  <a:lnTo>
                    <a:pt x="2272753" y="1457224"/>
                  </a:lnTo>
                  <a:lnTo>
                    <a:pt x="2231927" y="1478322"/>
                  </a:lnTo>
                  <a:lnTo>
                    <a:pt x="2184907" y="1485900"/>
                  </a:lnTo>
                  <a:lnTo>
                    <a:pt x="148590" y="1485900"/>
                  </a:lnTo>
                  <a:lnTo>
                    <a:pt x="101583" y="1478322"/>
                  </a:lnTo>
                  <a:lnTo>
                    <a:pt x="60789" y="1457224"/>
                  </a:lnTo>
                  <a:lnTo>
                    <a:pt x="28639" y="1425055"/>
                  </a:lnTo>
                  <a:lnTo>
                    <a:pt x="7565" y="1384267"/>
                  </a:lnTo>
                  <a:lnTo>
                    <a:pt x="0" y="1337310"/>
                  </a:lnTo>
                  <a:lnTo>
                    <a:pt x="0" y="14858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24" name="object 8">
              <a:extLst>
                <a:ext uri="{FF2B5EF4-FFF2-40B4-BE49-F238E27FC236}">
                  <a16:creationId xmlns:a16="http://schemas.microsoft.com/office/drawing/2014/main" id="{E1D7B637-49DF-23CC-2AA8-C54640663CC4}"/>
                </a:ext>
              </a:extLst>
            </p:cNvPr>
            <p:cNvSpPr/>
            <p:nvPr/>
          </p:nvSpPr>
          <p:spPr>
            <a:xfrm>
              <a:off x="9180088" y="3024251"/>
              <a:ext cx="2333625" cy="1476375"/>
            </a:xfrm>
            <a:custGeom>
              <a:avLst/>
              <a:gdLst/>
              <a:ahLst/>
              <a:cxnLst/>
              <a:rect l="l" t="t" r="r" b="b"/>
              <a:pathLst>
                <a:path w="2333625" h="1476375">
                  <a:moveTo>
                    <a:pt x="2185924" y="0"/>
                  </a:moveTo>
                  <a:lnTo>
                    <a:pt x="147574" y="0"/>
                  </a:lnTo>
                  <a:lnTo>
                    <a:pt x="100917" y="7520"/>
                  </a:lnTo>
                  <a:lnTo>
                    <a:pt x="60405" y="28464"/>
                  </a:lnTo>
                  <a:lnTo>
                    <a:pt x="28464" y="60405"/>
                  </a:lnTo>
                  <a:lnTo>
                    <a:pt x="7520" y="100917"/>
                  </a:lnTo>
                  <a:lnTo>
                    <a:pt x="0" y="147574"/>
                  </a:lnTo>
                  <a:lnTo>
                    <a:pt x="0" y="1328674"/>
                  </a:lnTo>
                  <a:lnTo>
                    <a:pt x="7520" y="1375343"/>
                  </a:lnTo>
                  <a:lnTo>
                    <a:pt x="28464" y="1415887"/>
                  </a:lnTo>
                  <a:lnTo>
                    <a:pt x="60405" y="1447866"/>
                  </a:lnTo>
                  <a:lnTo>
                    <a:pt x="100917" y="1468841"/>
                  </a:lnTo>
                  <a:lnTo>
                    <a:pt x="147574" y="1476375"/>
                  </a:lnTo>
                  <a:lnTo>
                    <a:pt x="2185924" y="1476375"/>
                  </a:lnTo>
                  <a:lnTo>
                    <a:pt x="2232593" y="1468841"/>
                  </a:lnTo>
                  <a:lnTo>
                    <a:pt x="2273137" y="1447866"/>
                  </a:lnTo>
                  <a:lnTo>
                    <a:pt x="2305116" y="1415887"/>
                  </a:lnTo>
                  <a:lnTo>
                    <a:pt x="2326091" y="1375343"/>
                  </a:lnTo>
                  <a:lnTo>
                    <a:pt x="2333625" y="1328674"/>
                  </a:lnTo>
                  <a:lnTo>
                    <a:pt x="2333625" y="147574"/>
                  </a:lnTo>
                  <a:lnTo>
                    <a:pt x="2326091" y="100917"/>
                  </a:lnTo>
                  <a:lnTo>
                    <a:pt x="2305116" y="60405"/>
                  </a:lnTo>
                  <a:lnTo>
                    <a:pt x="2273137" y="28464"/>
                  </a:lnTo>
                  <a:lnTo>
                    <a:pt x="2232593" y="7520"/>
                  </a:lnTo>
                  <a:lnTo>
                    <a:pt x="2185924" y="0"/>
                  </a:lnTo>
                  <a:close/>
                </a:path>
              </a:pathLst>
            </a:custGeom>
            <a:solidFill>
              <a:srgbClr val="FFFFFF">
                <a:alpha val="90194"/>
              </a:srgbClr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25" name="object 9">
              <a:extLst>
                <a:ext uri="{FF2B5EF4-FFF2-40B4-BE49-F238E27FC236}">
                  <a16:creationId xmlns:a16="http://schemas.microsoft.com/office/drawing/2014/main" id="{02671F64-99AB-5AE0-2F65-CA97AC0D6A86}"/>
                </a:ext>
              </a:extLst>
            </p:cNvPr>
            <p:cNvSpPr/>
            <p:nvPr/>
          </p:nvSpPr>
          <p:spPr>
            <a:xfrm>
              <a:off x="9180088" y="3024251"/>
              <a:ext cx="2333625" cy="1476375"/>
            </a:xfrm>
            <a:custGeom>
              <a:avLst/>
              <a:gdLst/>
              <a:ahLst/>
              <a:cxnLst/>
              <a:rect l="l" t="t" r="r" b="b"/>
              <a:pathLst>
                <a:path w="2333625" h="1476375">
                  <a:moveTo>
                    <a:pt x="0" y="147574"/>
                  </a:moveTo>
                  <a:lnTo>
                    <a:pt x="7520" y="100917"/>
                  </a:lnTo>
                  <a:lnTo>
                    <a:pt x="28464" y="60405"/>
                  </a:lnTo>
                  <a:lnTo>
                    <a:pt x="60405" y="28464"/>
                  </a:lnTo>
                  <a:lnTo>
                    <a:pt x="100917" y="7520"/>
                  </a:lnTo>
                  <a:lnTo>
                    <a:pt x="147574" y="0"/>
                  </a:lnTo>
                  <a:lnTo>
                    <a:pt x="2185924" y="0"/>
                  </a:lnTo>
                  <a:lnTo>
                    <a:pt x="2232593" y="7520"/>
                  </a:lnTo>
                  <a:lnTo>
                    <a:pt x="2273137" y="28464"/>
                  </a:lnTo>
                  <a:lnTo>
                    <a:pt x="2305116" y="60405"/>
                  </a:lnTo>
                  <a:lnTo>
                    <a:pt x="2326091" y="100917"/>
                  </a:lnTo>
                  <a:lnTo>
                    <a:pt x="2333625" y="147574"/>
                  </a:lnTo>
                  <a:lnTo>
                    <a:pt x="2333625" y="1328674"/>
                  </a:lnTo>
                  <a:lnTo>
                    <a:pt x="2326091" y="1375343"/>
                  </a:lnTo>
                  <a:lnTo>
                    <a:pt x="2305116" y="1415887"/>
                  </a:lnTo>
                  <a:lnTo>
                    <a:pt x="2273137" y="1447866"/>
                  </a:lnTo>
                  <a:lnTo>
                    <a:pt x="2232593" y="1468841"/>
                  </a:lnTo>
                  <a:lnTo>
                    <a:pt x="2185924" y="1476375"/>
                  </a:lnTo>
                  <a:lnTo>
                    <a:pt x="147574" y="1476375"/>
                  </a:lnTo>
                  <a:lnTo>
                    <a:pt x="100917" y="1468841"/>
                  </a:lnTo>
                  <a:lnTo>
                    <a:pt x="60405" y="1447866"/>
                  </a:lnTo>
                  <a:lnTo>
                    <a:pt x="28464" y="1415887"/>
                  </a:lnTo>
                  <a:lnTo>
                    <a:pt x="7520" y="1375343"/>
                  </a:lnTo>
                  <a:lnTo>
                    <a:pt x="0" y="1328674"/>
                  </a:lnTo>
                  <a:lnTo>
                    <a:pt x="0" y="147574"/>
                  </a:lnTo>
                  <a:close/>
                </a:path>
              </a:pathLst>
            </a:custGeom>
            <a:ln w="12700">
              <a:solidFill>
                <a:srgbClr val="A673F4"/>
              </a:solidFill>
            </a:ln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</p:grpSp>
      <p:grpSp>
        <p:nvGrpSpPr>
          <p:cNvPr id="5" name="object 11">
            <a:extLst>
              <a:ext uri="{FF2B5EF4-FFF2-40B4-BE49-F238E27FC236}">
                <a16:creationId xmlns:a16="http://schemas.microsoft.com/office/drawing/2014/main" id="{329716E4-7F56-0C84-3735-141C89AB07E1}"/>
              </a:ext>
            </a:extLst>
          </p:cNvPr>
          <p:cNvGrpSpPr/>
          <p:nvPr/>
        </p:nvGrpSpPr>
        <p:grpSpPr>
          <a:xfrm>
            <a:off x="610699" y="2776601"/>
            <a:ext cx="2600960" cy="1724025"/>
            <a:chOff x="376237" y="2776601"/>
            <a:chExt cx="2600960" cy="1724025"/>
          </a:xfrm>
        </p:grpSpPr>
        <p:sp>
          <p:nvSpPr>
            <p:cNvPr id="19" name="object 12">
              <a:extLst>
                <a:ext uri="{FF2B5EF4-FFF2-40B4-BE49-F238E27FC236}">
                  <a16:creationId xmlns:a16="http://schemas.microsoft.com/office/drawing/2014/main" id="{0532D9C0-112A-50A1-3E87-26CCDEF969F7}"/>
                </a:ext>
              </a:extLst>
            </p:cNvPr>
            <p:cNvSpPr/>
            <p:nvPr/>
          </p:nvSpPr>
          <p:spPr>
            <a:xfrm>
              <a:off x="376237" y="2776601"/>
              <a:ext cx="2343785" cy="1485900"/>
            </a:xfrm>
            <a:custGeom>
              <a:avLst/>
              <a:gdLst/>
              <a:ahLst/>
              <a:cxnLst/>
              <a:rect l="l" t="t" r="r" b="b"/>
              <a:pathLst>
                <a:path w="2343785" h="1485900">
                  <a:moveTo>
                    <a:pt x="2194623" y="0"/>
                  </a:moveTo>
                  <a:lnTo>
                    <a:pt x="148590" y="0"/>
                  </a:lnTo>
                  <a:lnTo>
                    <a:pt x="101622" y="7564"/>
                  </a:lnTo>
                  <a:lnTo>
                    <a:pt x="60833" y="28630"/>
                  </a:lnTo>
                  <a:lnTo>
                    <a:pt x="28668" y="60761"/>
                  </a:lnTo>
                  <a:lnTo>
                    <a:pt x="7574" y="101518"/>
                  </a:lnTo>
                  <a:lnTo>
                    <a:pt x="0" y="148462"/>
                  </a:lnTo>
                  <a:lnTo>
                    <a:pt x="0" y="1337310"/>
                  </a:lnTo>
                  <a:lnTo>
                    <a:pt x="7574" y="1384267"/>
                  </a:lnTo>
                  <a:lnTo>
                    <a:pt x="28668" y="1425055"/>
                  </a:lnTo>
                  <a:lnTo>
                    <a:pt x="60833" y="1457224"/>
                  </a:lnTo>
                  <a:lnTo>
                    <a:pt x="101622" y="1478322"/>
                  </a:lnTo>
                  <a:lnTo>
                    <a:pt x="148590" y="1485900"/>
                  </a:lnTo>
                  <a:lnTo>
                    <a:pt x="2194623" y="1485900"/>
                  </a:lnTo>
                  <a:lnTo>
                    <a:pt x="2241580" y="1478322"/>
                  </a:lnTo>
                  <a:lnTo>
                    <a:pt x="2282369" y="1457224"/>
                  </a:lnTo>
                  <a:lnTo>
                    <a:pt x="2314537" y="1425055"/>
                  </a:lnTo>
                  <a:lnTo>
                    <a:pt x="2335636" y="1384267"/>
                  </a:lnTo>
                  <a:lnTo>
                    <a:pt x="2343213" y="1337310"/>
                  </a:lnTo>
                  <a:lnTo>
                    <a:pt x="2343213" y="148462"/>
                  </a:lnTo>
                  <a:lnTo>
                    <a:pt x="2335636" y="101518"/>
                  </a:lnTo>
                  <a:lnTo>
                    <a:pt x="2314537" y="60761"/>
                  </a:lnTo>
                  <a:lnTo>
                    <a:pt x="2282369" y="28630"/>
                  </a:lnTo>
                  <a:lnTo>
                    <a:pt x="2241580" y="7564"/>
                  </a:lnTo>
                  <a:lnTo>
                    <a:pt x="2194623" y="0"/>
                  </a:lnTo>
                  <a:close/>
                </a:path>
              </a:pathLst>
            </a:custGeom>
            <a:solidFill>
              <a:srgbClr val="A673F4"/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20" name="object 13">
              <a:extLst>
                <a:ext uri="{FF2B5EF4-FFF2-40B4-BE49-F238E27FC236}">
                  <a16:creationId xmlns:a16="http://schemas.microsoft.com/office/drawing/2014/main" id="{DD9D24C2-A0A8-2FB4-5E65-F0E30A65050E}"/>
                </a:ext>
              </a:extLst>
            </p:cNvPr>
            <p:cNvSpPr/>
            <p:nvPr/>
          </p:nvSpPr>
          <p:spPr>
            <a:xfrm>
              <a:off x="633412" y="3024251"/>
              <a:ext cx="2343785" cy="1476375"/>
            </a:xfrm>
            <a:custGeom>
              <a:avLst/>
              <a:gdLst/>
              <a:ahLst/>
              <a:cxnLst/>
              <a:rect l="l" t="t" r="r" b="b"/>
              <a:pathLst>
                <a:path w="2343785" h="1476375">
                  <a:moveTo>
                    <a:pt x="2195512" y="0"/>
                  </a:moveTo>
                  <a:lnTo>
                    <a:pt x="147637" y="0"/>
                  </a:lnTo>
                  <a:lnTo>
                    <a:pt x="100974" y="7520"/>
                  </a:lnTo>
                  <a:lnTo>
                    <a:pt x="60446" y="28464"/>
                  </a:lnTo>
                  <a:lnTo>
                    <a:pt x="28486" y="60405"/>
                  </a:lnTo>
                  <a:lnTo>
                    <a:pt x="7527" y="100917"/>
                  </a:lnTo>
                  <a:lnTo>
                    <a:pt x="0" y="147574"/>
                  </a:lnTo>
                  <a:lnTo>
                    <a:pt x="0" y="1328674"/>
                  </a:lnTo>
                  <a:lnTo>
                    <a:pt x="7527" y="1375343"/>
                  </a:lnTo>
                  <a:lnTo>
                    <a:pt x="28486" y="1415887"/>
                  </a:lnTo>
                  <a:lnTo>
                    <a:pt x="60446" y="1447866"/>
                  </a:lnTo>
                  <a:lnTo>
                    <a:pt x="100974" y="1468841"/>
                  </a:lnTo>
                  <a:lnTo>
                    <a:pt x="147637" y="1476375"/>
                  </a:lnTo>
                  <a:lnTo>
                    <a:pt x="2195512" y="1476375"/>
                  </a:lnTo>
                  <a:lnTo>
                    <a:pt x="2242182" y="1468841"/>
                  </a:lnTo>
                  <a:lnTo>
                    <a:pt x="2282725" y="1447866"/>
                  </a:lnTo>
                  <a:lnTo>
                    <a:pt x="2314704" y="1415887"/>
                  </a:lnTo>
                  <a:lnTo>
                    <a:pt x="2335679" y="1375343"/>
                  </a:lnTo>
                  <a:lnTo>
                    <a:pt x="2343213" y="1328674"/>
                  </a:lnTo>
                  <a:lnTo>
                    <a:pt x="2343213" y="147574"/>
                  </a:lnTo>
                  <a:lnTo>
                    <a:pt x="2335679" y="100917"/>
                  </a:lnTo>
                  <a:lnTo>
                    <a:pt x="2314704" y="60405"/>
                  </a:lnTo>
                  <a:lnTo>
                    <a:pt x="2282725" y="28464"/>
                  </a:lnTo>
                  <a:lnTo>
                    <a:pt x="2242182" y="7520"/>
                  </a:lnTo>
                  <a:lnTo>
                    <a:pt x="2195512" y="0"/>
                  </a:lnTo>
                  <a:close/>
                </a:path>
              </a:pathLst>
            </a:custGeom>
            <a:solidFill>
              <a:srgbClr val="FFFFFF">
                <a:alpha val="90194"/>
              </a:srgbClr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21" name="object 14">
              <a:extLst>
                <a:ext uri="{FF2B5EF4-FFF2-40B4-BE49-F238E27FC236}">
                  <a16:creationId xmlns:a16="http://schemas.microsoft.com/office/drawing/2014/main" id="{C5E7D3D0-CF6A-929B-76F4-007EE3B0ECE9}"/>
                </a:ext>
              </a:extLst>
            </p:cNvPr>
            <p:cNvSpPr/>
            <p:nvPr/>
          </p:nvSpPr>
          <p:spPr>
            <a:xfrm>
              <a:off x="633412" y="3024251"/>
              <a:ext cx="2343785" cy="1476375"/>
            </a:xfrm>
            <a:custGeom>
              <a:avLst/>
              <a:gdLst/>
              <a:ahLst/>
              <a:cxnLst/>
              <a:rect l="l" t="t" r="r" b="b"/>
              <a:pathLst>
                <a:path w="2343785" h="1476375">
                  <a:moveTo>
                    <a:pt x="0" y="147574"/>
                  </a:moveTo>
                  <a:lnTo>
                    <a:pt x="7527" y="100917"/>
                  </a:lnTo>
                  <a:lnTo>
                    <a:pt x="28486" y="60405"/>
                  </a:lnTo>
                  <a:lnTo>
                    <a:pt x="60446" y="28464"/>
                  </a:lnTo>
                  <a:lnTo>
                    <a:pt x="100974" y="7520"/>
                  </a:lnTo>
                  <a:lnTo>
                    <a:pt x="147637" y="0"/>
                  </a:lnTo>
                  <a:lnTo>
                    <a:pt x="2195512" y="0"/>
                  </a:lnTo>
                  <a:lnTo>
                    <a:pt x="2242182" y="7520"/>
                  </a:lnTo>
                  <a:lnTo>
                    <a:pt x="2282725" y="28464"/>
                  </a:lnTo>
                  <a:lnTo>
                    <a:pt x="2314704" y="60405"/>
                  </a:lnTo>
                  <a:lnTo>
                    <a:pt x="2335679" y="100917"/>
                  </a:lnTo>
                  <a:lnTo>
                    <a:pt x="2343213" y="147574"/>
                  </a:lnTo>
                  <a:lnTo>
                    <a:pt x="2343213" y="1328674"/>
                  </a:lnTo>
                  <a:lnTo>
                    <a:pt x="2335679" y="1375343"/>
                  </a:lnTo>
                  <a:lnTo>
                    <a:pt x="2314704" y="1415887"/>
                  </a:lnTo>
                  <a:lnTo>
                    <a:pt x="2282725" y="1447866"/>
                  </a:lnTo>
                  <a:lnTo>
                    <a:pt x="2242182" y="1468841"/>
                  </a:lnTo>
                  <a:lnTo>
                    <a:pt x="2195512" y="1476375"/>
                  </a:lnTo>
                  <a:lnTo>
                    <a:pt x="147637" y="1476375"/>
                  </a:lnTo>
                  <a:lnTo>
                    <a:pt x="100974" y="1468841"/>
                  </a:lnTo>
                  <a:lnTo>
                    <a:pt x="60446" y="1447866"/>
                  </a:lnTo>
                  <a:lnTo>
                    <a:pt x="28486" y="1415887"/>
                  </a:lnTo>
                  <a:lnTo>
                    <a:pt x="7527" y="1375343"/>
                  </a:lnTo>
                  <a:lnTo>
                    <a:pt x="0" y="1328674"/>
                  </a:lnTo>
                  <a:lnTo>
                    <a:pt x="0" y="147574"/>
                  </a:lnTo>
                  <a:close/>
                </a:path>
              </a:pathLst>
            </a:custGeom>
            <a:ln w="12700">
              <a:solidFill>
                <a:srgbClr val="A673F4"/>
              </a:solidFill>
            </a:ln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</p:grpSp>
      <p:sp>
        <p:nvSpPr>
          <p:cNvPr id="6" name="object 15">
            <a:extLst>
              <a:ext uri="{FF2B5EF4-FFF2-40B4-BE49-F238E27FC236}">
                <a16:creationId xmlns:a16="http://schemas.microsoft.com/office/drawing/2014/main" id="{59942EB5-3B57-7502-4AFA-A95C3E4600B3}"/>
              </a:ext>
            </a:extLst>
          </p:cNvPr>
          <p:cNvSpPr txBox="1"/>
          <p:nvPr/>
        </p:nvSpPr>
        <p:spPr>
          <a:xfrm>
            <a:off x="1026722" y="3387519"/>
            <a:ext cx="2077720" cy="724814"/>
          </a:xfrm>
          <a:prstGeom prst="rect">
            <a:avLst/>
          </a:prstGeom>
        </p:spPr>
        <p:txBody>
          <a:bodyPr vert="horz" wrap="square" lIns="0" tIns="22860" rIns="0" bIns="0" rtlCol="0" anchor="t">
            <a:spAutoFit/>
          </a:bodyPr>
          <a:lstStyle>
            <a:defPPr>
              <a:defRPr kern="0"/>
            </a:defPPr>
          </a:lstStyle>
          <a:p>
            <a:pPr marL="12700" marR="5080" indent="635" algn="ctr">
              <a:lnSpc>
                <a:spcPct val="95100"/>
              </a:lnSpc>
              <a:spcBef>
                <a:spcPts val="180"/>
              </a:spcBef>
            </a:pPr>
            <a:r>
              <a:rPr sz="1200" b="1" spc="70" dirty="0">
                <a:latin typeface="Calibri"/>
                <a:cs typeface="Calibri"/>
              </a:rPr>
              <a:t>CSS</a:t>
            </a:r>
            <a:r>
              <a:rPr sz="1200" b="1" spc="145" dirty="0">
                <a:latin typeface="Calibri"/>
                <a:cs typeface="Calibri"/>
              </a:rPr>
              <a:t> </a:t>
            </a:r>
            <a:r>
              <a:rPr sz="1200" b="1" spc="65" dirty="0">
                <a:latin typeface="Calibri"/>
                <a:cs typeface="Calibri"/>
              </a:rPr>
              <a:t>(Cascading</a:t>
            </a:r>
            <a:r>
              <a:rPr sz="1200" b="1" spc="19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Style</a:t>
            </a:r>
            <a:r>
              <a:rPr sz="1200" b="1" spc="165" dirty="0">
                <a:latin typeface="Calibri"/>
                <a:cs typeface="Calibri"/>
              </a:rPr>
              <a:t> </a:t>
            </a:r>
            <a:r>
              <a:rPr sz="1200" b="1" dirty="0">
                <a:latin typeface="Calibri"/>
                <a:cs typeface="Calibri"/>
              </a:rPr>
              <a:t>Sheets):</a:t>
            </a:r>
            <a:r>
              <a:rPr sz="1200" b="1" spc="254" dirty="0">
                <a:latin typeface="Calibri"/>
                <a:cs typeface="Calibri"/>
              </a:rPr>
              <a:t> </a:t>
            </a:r>
            <a:r>
              <a:rPr sz="1200" spc="-20" dirty="0">
                <a:latin typeface="Cambria"/>
                <a:cs typeface="Cambria"/>
              </a:rPr>
              <a:t>Язык</a:t>
            </a:r>
            <a:r>
              <a:rPr sz="1200" spc="-20" dirty="0">
                <a:latin typeface="Tahoma"/>
                <a:cs typeface="Tahoma"/>
              </a:rPr>
              <a:t>, </a:t>
            </a:r>
            <a:r>
              <a:rPr sz="1200" spc="10" dirty="0">
                <a:latin typeface="Cambria"/>
                <a:cs typeface="Cambria"/>
              </a:rPr>
              <a:t>предназначенный</a:t>
            </a:r>
            <a:r>
              <a:rPr sz="1200" spc="200" dirty="0">
                <a:latin typeface="Cambria"/>
                <a:cs typeface="Cambria"/>
              </a:rPr>
              <a:t> </a:t>
            </a:r>
            <a:r>
              <a:rPr sz="1200" spc="10" dirty="0">
                <a:latin typeface="Cambria"/>
                <a:cs typeface="Cambria"/>
              </a:rPr>
              <a:t>для</a:t>
            </a:r>
            <a:r>
              <a:rPr sz="1200" spc="16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описания </a:t>
            </a:r>
            <a:r>
              <a:rPr sz="1200" err="1">
                <a:latin typeface="Cambria"/>
                <a:cs typeface="Cambria"/>
              </a:rPr>
              <a:t>внешнего</a:t>
            </a:r>
            <a:r>
              <a:rPr sz="1200" spc="285" dirty="0">
                <a:latin typeface="Cambria"/>
                <a:cs typeface="Cambria"/>
              </a:rPr>
              <a:t> </a:t>
            </a:r>
            <a:r>
              <a:rPr sz="1200" err="1">
                <a:latin typeface="Cambria"/>
                <a:cs typeface="Cambria"/>
              </a:rPr>
              <a:t>вида</a:t>
            </a:r>
            <a:r>
              <a:rPr sz="1200" spc="270" dirty="0">
                <a:latin typeface="Cambria"/>
                <a:cs typeface="Cambria"/>
              </a:rPr>
              <a:t> </a:t>
            </a:r>
            <a:r>
              <a:rPr sz="1200" err="1">
                <a:latin typeface="Cambria"/>
                <a:cs typeface="Cambria"/>
              </a:rPr>
              <a:t>веб</a:t>
            </a:r>
            <a:r>
              <a:rPr sz="1200" err="1">
                <a:latin typeface="Tahoma"/>
                <a:cs typeface="Tahoma"/>
              </a:rPr>
              <a:t>-</a:t>
            </a:r>
            <a:r>
              <a:rPr sz="1200" err="1">
                <a:latin typeface="Cambria"/>
                <a:cs typeface="Cambria"/>
              </a:rPr>
              <a:t>страницы</a:t>
            </a:r>
            <a:r>
              <a:rPr sz="1200" dirty="0">
                <a:latin typeface="Tahoma"/>
                <a:cs typeface="Tahoma"/>
              </a:rPr>
              <a:t>.</a:t>
            </a:r>
            <a:endParaRPr lang="en-US" sz="1200" spc="-10" dirty="0">
              <a:latin typeface="Tahoma"/>
              <a:ea typeface="Tahoma"/>
              <a:cs typeface="Tahoma"/>
            </a:endParaRPr>
          </a:p>
        </p:txBody>
      </p:sp>
      <p:grpSp>
        <p:nvGrpSpPr>
          <p:cNvPr id="7" name="object 16">
            <a:extLst>
              <a:ext uri="{FF2B5EF4-FFF2-40B4-BE49-F238E27FC236}">
                <a16:creationId xmlns:a16="http://schemas.microsoft.com/office/drawing/2014/main" id="{4CB2FBE8-EF6A-B326-EA20-C4F6CAF57CF3}"/>
              </a:ext>
            </a:extLst>
          </p:cNvPr>
          <p:cNvGrpSpPr/>
          <p:nvPr/>
        </p:nvGrpSpPr>
        <p:grpSpPr>
          <a:xfrm>
            <a:off x="3468263" y="2776601"/>
            <a:ext cx="2600325" cy="1724025"/>
            <a:chOff x="3233801" y="2776601"/>
            <a:chExt cx="2600325" cy="1724025"/>
          </a:xfrm>
        </p:grpSpPr>
        <p:sp>
          <p:nvSpPr>
            <p:cNvPr id="16" name="object 17">
              <a:extLst>
                <a:ext uri="{FF2B5EF4-FFF2-40B4-BE49-F238E27FC236}">
                  <a16:creationId xmlns:a16="http://schemas.microsoft.com/office/drawing/2014/main" id="{C5F6031D-9ADB-6CE5-CA8D-6FCEAF4BF6A7}"/>
                </a:ext>
              </a:extLst>
            </p:cNvPr>
            <p:cNvSpPr/>
            <p:nvPr/>
          </p:nvSpPr>
          <p:spPr>
            <a:xfrm>
              <a:off x="3233801" y="2776601"/>
              <a:ext cx="2333625" cy="1485900"/>
            </a:xfrm>
            <a:custGeom>
              <a:avLst/>
              <a:gdLst/>
              <a:ahLst/>
              <a:cxnLst/>
              <a:rect l="l" t="t" r="r" b="b"/>
              <a:pathLst>
                <a:path w="2333625" h="1485900">
                  <a:moveTo>
                    <a:pt x="2185035" y="0"/>
                  </a:moveTo>
                  <a:lnTo>
                    <a:pt x="148589" y="0"/>
                  </a:lnTo>
                  <a:lnTo>
                    <a:pt x="101583" y="7565"/>
                  </a:lnTo>
                  <a:lnTo>
                    <a:pt x="60789" y="28639"/>
                  </a:lnTo>
                  <a:lnTo>
                    <a:pt x="28639" y="60789"/>
                  </a:lnTo>
                  <a:lnTo>
                    <a:pt x="7565" y="101583"/>
                  </a:lnTo>
                  <a:lnTo>
                    <a:pt x="0" y="148589"/>
                  </a:lnTo>
                  <a:lnTo>
                    <a:pt x="0" y="1337310"/>
                  </a:lnTo>
                  <a:lnTo>
                    <a:pt x="7565" y="1384267"/>
                  </a:lnTo>
                  <a:lnTo>
                    <a:pt x="28639" y="1425055"/>
                  </a:lnTo>
                  <a:lnTo>
                    <a:pt x="60789" y="1457224"/>
                  </a:lnTo>
                  <a:lnTo>
                    <a:pt x="101583" y="1478322"/>
                  </a:lnTo>
                  <a:lnTo>
                    <a:pt x="148589" y="1485900"/>
                  </a:lnTo>
                  <a:lnTo>
                    <a:pt x="2185035" y="1485900"/>
                  </a:lnTo>
                  <a:lnTo>
                    <a:pt x="2231992" y="1478322"/>
                  </a:lnTo>
                  <a:lnTo>
                    <a:pt x="2272780" y="1457224"/>
                  </a:lnTo>
                  <a:lnTo>
                    <a:pt x="2304949" y="1425055"/>
                  </a:lnTo>
                  <a:lnTo>
                    <a:pt x="2326047" y="1384267"/>
                  </a:lnTo>
                  <a:lnTo>
                    <a:pt x="2333625" y="1337310"/>
                  </a:lnTo>
                  <a:lnTo>
                    <a:pt x="2333625" y="148589"/>
                  </a:lnTo>
                  <a:lnTo>
                    <a:pt x="2326047" y="101583"/>
                  </a:lnTo>
                  <a:lnTo>
                    <a:pt x="2304949" y="60789"/>
                  </a:lnTo>
                  <a:lnTo>
                    <a:pt x="2272780" y="28639"/>
                  </a:lnTo>
                  <a:lnTo>
                    <a:pt x="2231992" y="7565"/>
                  </a:lnTo>
                  <a:lnTo>
                    <a:pt x="2185035" y="0"/>
                  </a:lnTo>
                  <a:close/>
                </a:path>
              </a:pathLst>
            </a:custGeom>
            <a:solidFill>
              <a:srgbClr val="A673F4"/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7" name="object 18">
              <a:extLst>
                <a:ext uri="{FF2B5EF4-FFF2-40B4-BE49-F238E27FC236}">
                  <a16:creationId xmlns:a16="http://schemas.microsoft.com/office/drawing/2014/main" id="{C0A5866F-DC4F-0B66-4981-F2E380233214}"/>
                </a:ext>
              </a:extLst>
            </p:cNvPr>
            <p:cNvSpPr/>
            <p:nvPr/>
          </p:nvSpPr>
          <p:spPr>
            <a:xfrm>
              <a:off x="3490976" y="3024251"/>
              <a:ext cx="2343150" cy="1476375"/>
            </a:xfrm>
            <a:custGeom>
              <a:avLst/>
              <a:gdLst/>
              <a:ahLst/>
              <a:cxnLst/>
              <a:rect l="l" t="t" r="r" b="b"/>
              <a:pathLst>
                <a:path w="2343150" h="1476375">
                  <a:moveTo>
                    <a:pt x="2195449" y="0"/>
                  </a:moveTo>
                  <a:lnTo>
                    <a:pt x="147574" y="0"/>
                  </a:lnTo>
                  <a:lnTo>
                    <a:pt x="100917" y="7520"/>
                  </a:lnTo>
                  <a:lnTo>
                    <a:pt x="60405" y="28464"/>
                  </a:lnTo>
                  <a:lnTo>
                    <a:pt x="28464" y="60405"/>
                  </a:lnTo>
                  <a:lnTo>
                    <a:pt x="7520" y="100917"/>
                  </a:lnTo>
                  <a:lnTo>
                    <a:pt x="0" y="147574"/>
                  </a:lnTo>
                  <a:lnTo>
                    <a:pt x="0" y="1328674"/>
                  </a:lnTo>
                  <a:lnTo>
                    <a:pt x="7520" y="1375343"/>
                  </a:lnTo>
                  <a:lnTo>
                    <a:pt x="28464" y="1415887"/>
                  </a:lnTo>
                  <a:lnTo>
                    <a:pt x="60405" y="1447866"/>
                  </a:lnTo>
                  <a:lnTo>
                    <a:pt x="100917" y="1468841"/>
                  </a:lnTo>
                  <a:lnTo>
                    <a:pt x="147574" y="1476375"/>
                  </a:lnTo>
                  <a:lnTo>
                    <a:pt x="2195449" y="1476375"/>
                  </a:lnTo>
                  <a:lnTo>
                    <a:pt x="2242118" y="1468841"/>
                  </a:lnTo>
                  <a:lnTo>
                    <a:pt x="2282662" y="1447866"/>
                  </a:lnTo>
                  <a:lnTo>
                    <a:pt x="2314641" y="1415887"/>
                  </a:lnTo>
                  <a:lnTo>
                    <a:pt x="2335616" y="1375343"/>
                  </a:lnTo>
                  <a:lnTo>
                    <a:pt x="2343150" y="1328674"/>
                  </a:lnTo>
                  <a:lnTo>
                    <a:pt x="2343150" y="147574"/>
                  </a:lnTo>
                  <a:lnTo>
                    <a:pt x="2335616" y="100917"/>
                  </a:lnTo>
                  <a:lnTo>
                    <a:pt x="2314641" y="60405"/>
                  </a:lnTo>
                  <a:lnTo>
                    <a:pt x="2282662" y="28464"/>
                  </a:lnTo>
                  <a:lnTo>
                    <a:pt x="2242118" y="7520"/>
                  </a:lnTo>
                  <a:lnTo>
                    <a:pt x="2195449" y="0"/>
                  </a:lnTo>
                  <a:close/>
                </a:path>
              </a:pathLst>
            </a:custGeom>
            <a:solidFill>
              <a:srgbClr val="FFFFFF">
                <a:alpha val="90194"/>
              </a:srgbClr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8" name="object 19">
              <a:extLst>
                <a:ext uri="{FF2B5EF4-FFF2-40B4-BE49-F238E27FC236}">
                  <a16:creationId xmlns:a16="http://schemas.microsoft.com/office/drawing/2014/main" id="{6C5D86CE-C3C9-9B13-54F0-502F3A686C39}"/>
                </a:ext>
              </a:extLst>
            </p:cNvPr>
            <p:cNvSpPr/>
            <p:nvPr/>
          </p:nvSpPr>
          <p:spPr>
            <a:xfrm>
              <a:off x="3490976" y="3024251"/>
              <a:ext cx="2343150" cy="1476375"/>
            </a:xfrm>
            <a:custGeom>
              <a:avLst/>
              <a:gdLst/>
              <a:ahLst/>
              <a:cxnLst/>
              <a:rect l="l" t="t" r="r" b="b"/>
              <a:pathLst>
                <a:path w="2343150" h="1476375">
                  <a:moveTo>
                    <a:pt x="0" y="147574"/>
                  </a:moveTo>
                  <a:lnTo>
                    <a:pt x="7520" y="100917"/>
                  </a:lnTo>
                  <a:lnTo>
                    <a:pt x="28464" y="60405"/>
                  </a:lnTo>
                  <a:lnTo>
                    <a:pt x="60405" y="28464"/>
                  </a:lnTo>
                  <a:lnTo>
                    <a:pt x="100917" y="7520"/>
                  </a:lnTo>
                  <a:lnTo>
                    <a:pt x="147574" y="0"/>
                  </a:lnTo>
                  <a:lnTo>
                    <a:pt x="2195449" y="0"/>
                  </a:lnTo>
                  <a:lnTo>
                    <a:pt x="2242118" y="7520"/>
                  </a:lnTo>
                  <a:lnTo>
                    <a:pt x="2282662" y="28464"/>
                  </a:lnTo>
                  <a:lnTo>
                    <a:pt x="2314641" y="60405"/>
                  </a:lnTo>
                  <a:lnTo>
                    <a:pt x="2335616" y="100917"/>
                  </a:lnTo>
                  <a:lnTo>
                    <a:pt x="2343150" y="147574"/>
                  </a:lnTo>
                  <a:lnTo>
                    <a:pt x="2343150" y="1328674"/>
                  </a:lnTo>
                  <a:lnTo>
                    <a:pt x="2335616" y="1375343"/>
                  </a:lnTo>
                  <a:lnTo>
                    <a:pt x="2314641" y="1415887"/>
                  </a:lnTo>
                  <a:lnTo>
                    <a:pt x="2282662" y="1447866"/>
                  </a:lnTo>
                  <a:lnTo>
                    <a:pt x="2242118" y="1468841"/>
                  </a:lnTo>
                  <a:lnTo>
                    <a:pt x="2195449" y="1476375"/>
                  </a:lnTo>
                  <a:lnTo>
                    <a:pt x="147574" y="1476375"/>
                  </a:lnTo>
                  <a:lnTo>
                    <a:pt x="100917" y="1468841"/>
                  </a:lnTo>
                  <a:lnTo>
                    <a:pt x="60405" y="1447866"/>
                  </a:lnTo>
                  <a:lnTo>
                    <a:pt x="28464" y="1415887"/>
                  </a:lnTo>
                  <a:lnTo>
                    <a:pt x="7520" y="1375343"/>
                  </a:lnTo>
                  <a:lnTo>
                    <a:pt x="0" y="1328674"/>
                  </a:lnTo>
                  <a:lnTo>
                    <a:pt x="0" y="147574"/>
                  </a:lnTo>
                  <a:close/>
                </a:path>
              </a:pathLst>
            </a:custGeom>
            <a:ln w="12700">
              <a:solidFill>
                <a:srgbClr val="A673F4"/>
              </a:solidFill>
            </a:ln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</p:grpSp>
      <p:sp>
        <p:nvSpPr>
          <p:cNvPr id="8" name="object 20">
            <a:extLst>
              <a:ext uri="{FF2B5EF4-FFF2-40B4-BE49-F238E27FC236}">
                <a16:creationId xmlns:a16="http://schemas.microsoft.com/office/drawing/2014/main" id="{9B900315-51B4-0C1C-D8FC-0101253836A5}"/>
              </a:ext>
            </a:extLst>
          </p:cNvPr>
          <p:cNvSpPr txBox="1"/>
          <p:nvPr/>
        </p:nvSpPr>
        <p:spPr>
          <a:xfrm>
            <a:off x="3838340" y="3220549"/>
            <a:ext cx="2112645" cy="1065805"/>
          </a:xfrm>
          <a:prstGeom prst="rect">
            <a:avLst/>
          </a:prstGeom>
        </p:spPr>
        <p:txBody>
          <a:bodyPr vert="horz" wrap="square" lIns="0" tIns="24130" rIns="0" bIns="0" rtlCol="0" anchor="t">
            <a:spAutoFit/>
          </a:bodyPr>
          <a:lstStyle>
            <a:defPPr>
              <a:defRPr kern="0"/>
            </a:defPPr>
          </a:lstStyle>
          <a:p>
            <a:pPr marL="12700" marR="5080" indent="-1270" algn="ctr">
              <a:lnSpc>
                <a:spcPct val="94400"/>
              </a:lnSpc>
              <a:spcBef>
                <a:spcPts val="190"/>
              </a:spcBef>
            </a:pPr>
            <a:r>
              <a:rPr sz="1200" b="1" spc="55" dirty="0">
                <a:latin typeface="Calibri"/>
                <a:cs typeface="Calibri"/>
              </a:rPr>
              <a:t>JavaScript:</a:t>
            </a:r>
            <a:r>
              <a:rPr sz="1200" b="1" spc="60" dirty="0">
                <a:latin typeface="Calibri"/>
                <a:cs typeface="Calibri"/>
              </a:rPr>
              <a:t> </a:t>
            </a:r>
            <a:r>
              <a:rPr sz="1200" dirty="0">
                <a:latin typeface="Cambria"/>
                <a:cs typeface="Cambria"/>
              </a:rPr>
              <a:t>Это</a:t>
            </a:r>
            <a:r>
              <a:rPr sz="1200" spc="125" dirty="0">
                <a:latin typeface="Cambria"/>
                <a:cs typeface="Cambria"/>
              </a:rPr>
              <a:t> </a:t>
            </a:r>
            <a:r>
              <a:rPr sz="1200" spc="-20" dirty="0">
                <a:latin typeface="Cambria"/>
                <a:cs typeface="Cambria"/>
              </a:rPr>
              <a:t>язык</a:t>
            </a:r>
            <a:r>
              <a:rPr sz="1200" spc="10" dirty="0">
                <a:latin typeface="Cambria"/>
                <a:cs typeface="Cambria"/>
              </a:rPr>
              <a:t> программирования</a:t>
            </a:r>
            <a:r>
              <a:rPr sz="1200" spc="10" dirty="0">
                <a:latin typeface="Tahoma"/>
                <a:cs typeface="Tahoma"/>
              </a:rPr>
              <a:t>,</a:t>
            </a:r>
            <a:r>
              <a:rPr sz="1200" spc="170" dirty="0">
                <a:latin typeface="Tahoma"/>
                <a:cs typeface="Tahoma"/>
              </a:rPr>
              <a:t> </a:t>
            </a:r>
            <a:r>
              <a:rPr sz="1200" spc="-10" dirty="0">
                <a:latin typeface="Cambria"/>
                <a:cs typeface="Cambria"/>
              </a:rPr>
              <a:t>который </a:t>
            </a:r>
            <a:r>
              <a:rPr sz="1200" dirty="0">
                <a:latin typeface="Cambria"/>
                <a:cs typeface="Cambria"/>
              </a:rPr>
              <a:t>позволяет</a:t>
            </a:r>
            <a:r>
              <a:rPr sz="1200" spc="24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создавать</a:t>
            </a:r>
            <a:r>
              <a:rPr sz="1200" spc="28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динамичные</a:t>
            </a:r>
            <a:r>
              <a:rPr sz="1200" spc="275" dirty="0">
                <a:latin typeface="Cambria"/>
                <a:cs typeface="Cambria"/>
              </a:rPr>
              <a:t> </a:t>
            </a:r>
            <a:r>
              <a:rPr sz="1200" spc="-50" dirty="0">
                <a:latin typeface="Cambria"/>
                <a:cs typeface="Cambria"/>
              </a:rPr>
              <a:t>и</a:t>
            </a:r>
            <a:r>
              <a:rPr sz="1200" spc="10" dirty="0">
                <a:latin typeface="Cambria"/>
                <a:cs typeface="Cambria"/>
              </a:rPr>
              <a:t> интерактивные</a:t>
            </a:r>
            <a:r>
              <a:rPr sz="1200" spc="355" dirty="0">
                <a:latin typeface="Cambria"/>
                <a:cs typeface="Cambria"/>
              </a:rPr>
              <a:t> </a:t>
            </a:r>
            <a:r>
              <a:rPr sz="1200" spc="10" dirty="0">
                <a:latin typeface="Cambria"/>
                <a:cs typeface="Cambria"/>
              </a:rPr>
              <a:t>веб</a:t>
            </a:r>
            <a:r>
              <a:rPr sz="1200" spc="10" dirty="0">
                <a:latin typeface="Tahoma"/>
                <a:cs typeface="Tahoma"/>
              </a:rPr>
              <a:t>-</a:t>
            </a:r>
            <a:r>
              <a:rPr sz="1200" spc="-10" dirty="0">
                <a:latin typeface="Cambria"/>
                <a:cs typeface="Cambria"/>
              </a:rPr>
              <a:t>страницы</a:t>
            </a:r>
            <a:r>
              <a:rPr sz="1200" spc="-10" dirty="0">
                <a:latin typeface="Tahoma"/>
                <a:cs typeface="Tahoma"/>
              </a:rPr>
              <a:t>.</a:t>
            </a:r>
            <a:endParaRPr lang="en-US" sz="1200">
              <a:latin typeface="Tahoma"/>
              <a:ea typeface="Tahoma"/>
              <a:cs typeface="Tahoma"/>
            </a:endParaRPr>
          </a:p>
        </p:txBody>
      </p:sp>
      <p:grpSp>
        <p:nvGrpSpPr>
          <p:cNvPr id="9" name="object 21">
            <a:extLst>
              <a:ext uri="{FF2B5EF4-FFF2-40B4-BE49-F238E27FC236}">
                <a16:creationId xmlns:a16="http://schemas.microsoft.com/office/drawing/2014/main" id="{DE9AFF51-BFEC-EDD5-9286-2A7E84A6601E}"/>
              </a:ext>
            </a:extLst>
          </p:cNvPr>
          <p:cNvGrpSpPr/>
          <p:nvPr/>
        </p:nvGrpSpPr>
        <p:grpSpPr>
          <a:xfrm>
            <a:off x="6325763" y="2776601"/>
            <a:ext cx="2600325" cy="1724025"/>
            <a:chOff x="6091301" y="2776601"/>
            <a:chExt cx="2600325" cy="1724025"/>
          </a:xfrm>
        </p:grpSpPr>
        <p:sp>
          <p:nvSpPr>
            <p:cNvPr id="12" name="object 22">
              <a:extLst>
                <a:ext uri="{FF2B5EF4-FFF2-40B4-BE49-F238E27FC236}">
                  <a16:creationId xmlns:a16="http://schemas.microsoft.com/office/drawing/2014/main" id="{C3D75744-0DE2-1639-5444-747B8F6F1D7D}"/>
                </a:ext>
              </a:extLst>
            </p:cNvPr>
            <p:cNvSpPr/>
            <p:nvPr/>
          </p:nvSpPr>
          <p:spPr>
            <a:xfrm>
              <a:off x="6091301" y="2776601"/>
              <a:ext cx="2333625" cy="1485900"/>
            </a:xfrm>
            <a:custGeom>
              <a:avLst/>
              <a:gdLst/>
              <a:ahLst/>
              <a:cxnLst/>
              <a:rect l="l" t="t" r="r" b="b"/>
              <a:pathLst>
                <a:path w="2333625" h="1485900">
                  <a:moveTo>
                    <a:pt x="2185034" y="0"/>
                  </a:moveTo>
                  <a:lnTo>
                    <a:pt x="148589" y="0"/>
                  </a:lnTo>
                  <a:lnTo>
                    <a:pt x="101583" y="7565"/>
                  </a:lnTo>
                  <a:lnTo>
                    <a:pt x="60789" y="28639"/>
                  </a:lnTo>
                  <a:lnTo>
                    <a:pt x="28639" y="60789"/>
                  </a:lnTo>
                  <a:lnTo>
                    <a:pt x="7565" y="101583"/>
                  </a:lnTo>
                  <a:lnTo>
                    <a:pt x="0" y="148589"/>
                  </a:lnTo>
                  <a:lnTo>
                    <a:pt x="0" y="1337310"/>
                  </a:lnTo>
                  <a:lnTo>
                    <a:pt x="7565" y="1384267"/>
                  </a:lnTo>
                  <a:lnTo>
                    <a:pt x="28639" y="1425055"/>
                  </a:lnTo>
                  <a:lnTo>
                    <a:pt x="60789" y="1457224"/>
                  </a:lnTo>
                  <a:lnTo>
                    <a:pt x="101583" y="1478322"/>
                  </a:lnTo>
                  <a:lnTo>
                    <a:pt x="148589" y="1485900"/>
                  </a:lnTo>
                  <a:lnTo>
                    <a:pt x="2185034" y="1485900"/>
                  </a:lnTo>
                  <a:lnTo>
                    <a:pt x="2231992" y="1478322"/>
                  </a:lnTo>
                  <a:lnTo>
                    <a:pt x="2272780" y="1457224"/>
                  </a:lnTo>
                  <a:lnTo>
                    <a:pt x="2304949" y="1425055"/>
                  </a:lnTo>
                  <a:lnTo>
                    <a:pt x="2326047" y="1384267"/>
                  </a:lnTo>
                  <a:lnTo>
                    <a:pt x="2333625" y="1337310"/>
                  </a:lnTo>
                  <a:lnTo>
                    <a:pt x="2333625" y="148589"/>
                  </a:lnTo>
                  <a:lnTo>
                    <a:pt x="2326047" y="101583"/>
                  </a:lnTo>
                  <a:lnTo>
                    <a:pt x="2304949" y="60789"/>
                  </a:lnTo>
                  <a:lnTo>
                    <a:pt x="2272780" y="28639"/>
                  </a:lnTo>
                  <a:lnTo>
                    <a:pt x="2231992" y="7565"/>
                  </a:lnTo>
                  <a:lnTo>
                    <a:pt x="2185034" y="0"/>
                  </a:lnTo>
                  <a:close/>
                </a:path>
              </a:pathLst>
            </a:custGeom>
            <a:solidFill>
              <a:srgbClr val="A673F4"/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3" name="object 23">
              <a:extLst>
                <a:ext uri="{FF2B5EF4-FFF2-40B4-BE49-F238E27FC236}">
                  <a16:creationId xmlns:a16="http://schemas.microsoft.com/office/drawing/2014/main" id="{809C64B4-A0BC-110B-8092-73A25767CF99}"/>
                </a:ext>
              </a:extLst>
            </p:cNvPr>
            <p:cNvSpPr/>
            <p:nvPr/>
          </p:nvSpPr>
          <p:spPr>
            <a:xfrm>
              <a:off x="6091301" y="2776601"/>
              <a:ext cx="2333625" cy="1485900"/>
            </a:xfrm>
            <a:custGeom>
              <a:avLst/>
              <a:gdLst/>
              <a:ahLst/>
              <a:cxnLst/>
              <a:rect l="l" t="t" r="r" b="b"/>
              <a:pathLst>
                <a:path w="2333625" h="1485900">
                  <a:moveTo>
                    <a:pt x="0" y="148589"/>
                  </a:moveTo>
                  <a:lnTo>
                    <a:pt x="7565" y="101583"/>
                  </a:lnTo>
                  <a:lnTo>
                    <a:pt x="28639" y="60789"/>
                  </a:lnTo>
                  <a:lnTo>
                    <a:pt x="60789" y="28639"/>
                  </a:lnTo>
                  <a:lnTo>
                    <a:pt x="101583" y="7565"/>
                  </a:lnTo>
                  <a:lnTo>
                    <a:pt x="148589" y="0"/>
                  </a:lnTo>
                  <a:lnTo>
                    <a:pt x="2185034" y="0"/>
                  </a:lnTo>
                  <a:lnTo>
                    <a:pt x="2231992" y="7565"/>
                  </a:lnTo>
                  <a:lnTo>
                    <a:pt x="2272780" y="28639"/>
                  </a:lnTo>
                  <a:lnTo>
                    <a:pt x="2304949" y="60789"/>
                  </a:lnTo>
                  <a:lnTo>
                    <a:pt x="2326047" y="101583"/>
                  </a:lnTo>
                  <a:lnTo>
                    <a:pt x="2333625" y="148589"/>
                  </a:lnTo>
                  <a:lnTo>
                    <a:pt x="2333625" y="1337310"/>
                  </a:lnTo>
                  <a:lnTo>
                    <a:pt x="2326047" y="1384267"/>
                  </a:lnTo>
                  <a:lnTo>
                    <a:pt x="2304949" y="1425055"/>
                  </a:lnTo>
                  <a:lnTo>
                    <a:pt x="2272780" y="1457224"/>
                  </a:lnTo>
                  <a:lnTo>
                    <a:pt x="2231992" y="1478322"/>
                  </a:lnTo>
                  <a:lnTo>
                    <a:pt x="2185034" y="1485900"/>
                  </a:lnTo>
                  <a:lnTo>
                    <a:pt x="148589" y="1485900"/>
                  </a:lnTo>
                  <a:lnTo>
                    <a:pt x="101583" y="1478322"/>
                  </a:lnTo>
                  <a:lnTo>
                    <a:pt x="60789" y="1457224"/>
                  </a:lnTo>
                  <a:lnTo>
                    <a:pt x="28639" y="1425055"/>
                  </a:lnTo>
                  <a:lnTo>
                    <a:pt x="7565" y="1384267"/>
                  </a:lnTo>
                  <a:lnTo>
                    <a:pt x="0" y="1337310"/>
                  </a:lnTo>
                  <a:lnTo>
                    <a:pt x="0" y="148589"/>
                  </a:lnTo>
                  <a:close/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4" name="object 24">
              <a:extLst>
                <a:ext uri="{FF2B5EF4-FFF2-40B4-BE49-F238E27FC236}">
                  <a16:creationId xmlns:a16="http://schemas.microsoft.com/office/drawing/2014/main" id="{DDD4200C-8527-B199-3C76-3D8F63F760F8}"/>
                </a:ext>
              </a:extLst>
            </p:cNvPr>
            <p:cNvSpPr/>
            <p:nvPr/>
          </p:nvSpPr>
          <p:spPr>
            <a:xfrm>
              <a:off x="6348476" y="3024251"/>
              <a:ext cx="2343150" cy="1476375"/>
            </a:xfrm>
            <a:custGeom>
              <a:avLst/>
              <a:gdLst/>
              <a:ahLst/>
              <a:cxnLst/>
              <a:rect l="l" t="t" r="r" b="b"/>
              <a:pathLst>
                <a:path w="2343150" h="1476375">
                  <a:moveTo>
                    <a:pt x="2195449" y="0"/>
                  </a:moveTo>
                  <a:lnTo>
                    <a:pt x="147574" y="0"/>
                  </a:lnTo>
                  <a:lnTo>
                    <a:pt x="100917" y="7520"/>
                  </a:lnTo>
                  <a:lnTo>
                    <a:pt x="60405" y="28464"/>
                  </a:lnTo>
                  <a:lnTo>
                    <a:pt x="28464" y="60405"/>
                  </a:lnTo>
                  <a:lnTo>
                    <a:pt x="7520" y="100917"/>
                  </a:lnTo>
                  <a:lnTo>
                    <a:pt x="0" y="147574"/>
                  </a:lnTo>
                  <a:lnTo>
                    <a:pt x="0" y="1328674"/>
                  </a:lnTo>
                  <a:lnTo>
                    <a:pt x="7520" y="1375343"/>
                  </a:lnTo>
                  <a:lnTo>
                    <a:pt x="28464" y="1415887"/>
                  </a:lnTo>
                  <a:lnTo>
                    <a:pt x="60405" y="1447866"/>
                  </a:lnTo>
                  <a:lnTo>
                    <a:pt x="100917" y="1468841"/>
                  </a:lnTo>
                  <a:lnTo>
                    <a:pt x="147574" y="1476375"/>
                  </a:lnTo>
                  <a:lnTo>
                    <a:pt x="2195449" y="1476375"/>
                  </a:lnTo>
                  <a:lnTo>
                    <a:pt x="2242118" y="1468841"/>
                  </a:lnTo>
                  <a:lnTo>
                    <a:pt x="2282662" y="1447866"/>
                  </a:lnTo>
                  <a:lnTo>
                    <a:pt x="2314641" y="1415887"/>
                  </a:lnTo>
                  <a:lnTo>
                    <a:pt x="2335616" y="1375343"/>
                  </a:lnTo>
                  <a:lnTo>
                    <a:pt x="2343150" y="1328674"/>
                  </a:lnTo>
                  <a:lnTo>
                    <a:pt x="2343150" y="147574"/>
                  </a:lnTo>
                  <a:lnTo>
                    <a:pt x="2335616" y="100917"/>
                  </a:lnTo>
                  <a:lnTo>
                    <a:pt x="2314641" y="60405"/>
                  </a:lnTo>
                  <a:lnTo>
                    <a:pt x="2282662" y="28464"/>
                  </a:lnTo>
                  <a:lnTo>
                    <a:pt x="2242118" y="7520"/>
                  </a:lnTo>
                  <a:lnTo>
                    <a:pt x="2195449" y="0"/>
                  </a:lnTo>
                  <a:close/>
                </a:path>
              </a:pathLst>
            </a:custGeom>
            <a:solidFill>
              <a:srgbClr val="FFFFFF">
                <a:alpha val="90194"/>
              </a:srgbClr>
            </a:solidFill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  <p:sp>
          <p:nvSpPr>
            <p:cNvPr id="15" name="object 25">
              <a:extLst>
                <a:ext uri="{FF2B5EF4-FFF2-40B4-BE49-F238E27FC236}">
                  <a16:creationId xmlns:a16="http://schemas.microsoft.com/office/drawing/2014/main" id="{4F905F8B-3EE2-CC39-481A-FFEE9A566BD0}"/>
                </a:ext>
              </a:extLst>
            </p:cNvPr>
            <p:cNvSpPr/>
            <p:nvPr/>
          </p:nvSpPr>
          <p:spPr>
            <a:xfrm>
              <a:off x="6348476" y="3024251"/>
              <a:ext cx="2343150" cy="1476375"/>
            </a:xfrm>
            <a:custGeom>
              <a:avLst/>
              <a:gdLst/>
              <a:ahLst/>
              <a:cxnLst/>
              <a:rect l="l" t="t" r="r" b="b"/>
              <a:pathLst>
                <a:path w="2343150" h="1476375">
                  <a:moveTo>
                    <a:pt x="0" y="147574"/>
                  </a:moveTo>
                  <a:lnTo>
                    <a:pt x="7520" y="100917"/>
                  </a:lnTo>
                  <a:lnTo>
                    <a:pt x="28464" y="60405"/>
                  </a:lnTo>
                  <a:lnTo>
                    <a:pt x="60405" y="28464"/>
                  </a:lnTo>
                  <a:lnTo>
                    <a:pt x="100917" y="7520"/>
                  </a:lnTo>
                  <a:lnTo>
                    <a:pt x="147574" y="0"/>
                  </a:lnTo>
                  <a:lnTo>
                    <a:pt x="2195449" y="0"/>
                  </a:lnTo>
                  <a:lnTo>
                    <a:pt x="2242118" y="7520"/>
                  </a:lnTo>
                  <a:lnTo>
                    <a:pt x="2282662" y="28464"/>
                  </a:lnTo>
                  <a:lnTo>
                    <a:pt x="2314641" y="60405"/>
                  </a:lnTo>
                  <a:lnTo>
                    <a:pt x="2335616" y="100917"/>
                  </a:lnTo>
                  <a:lnTo>
                    <a:pt x="2343150" y="147574"/>
                  </a:lnTo>
                  <a:lnTo>
                    <a:pt x="2343150" y="1328674"/>
                  </a:lnTo>
                  <a:lnTo>
                    <a:pt x="2335616" y="1375343"/>
                  </a:lnTo>
                  <a:lnTo>
                    <a:pt x="2314641" y="1415887"/>
                  </a:lnTo>
                  <a:lnTo>
                    <a:pt x="2282662" y="1447866"/>
                  </a:lnTo>
                  <a:lnTo>
                    <a:pt x="2242118" y="1468841"/>
                  </a:lnTo>
                  <a:lnTo>
                    <a:pt x="2195449" y="1476375"/>
                  </a:lnTo>
                  <a:lnTo>
                    <a:pt x="147574" y="1476375"/>
                  </a:lnTo>
                  <a:lnTo>
                    <a:pt x="100917" y="1468841"/>
                  </a:lnTo>
                  <a:lnTo>
                    <a:pt x="60405" y="1447866"/>
                  </a:lnTo>
                  <a:lnTo>
                    <a:pt x="28464" y="1415887"/>
                  </a:lnTo>
                  <a:lnTo>
                    <a:pt x="7520" y="1375343"/>
                  </a:lnTo>
                  <a:lnTo>
                    <a:pt x="0" y="1328674"/>
                  </a:lnTo>
                  <a:lnTo>
                    <a:pt x="0" y="147574"/>
                  </a:lnTo>
                  <a:close/>
                </a:path>
              </a:pathLst>
            </a:custGeom>
            <a:ln w="12700">
              <a:solidFill>
                <a:srgbClr val="A673F4"/>
              </a:solidFill>
            </a:ln>
          </p:spPr>
          <p:txBody>
            <a:bodyPr wrap="square" lIns="0" tIns="0" rIns="0" bIns="0" rtlCol="0"/>
            <a:lstStyle>
              <a:defPPr>
                <a:defRPr kern="0"/>
              </a:defPPr>
            </a:lstStyle>
            <a:p>
              <a:endParaRPr/>
            </a:p>
          </p:txBody>
        </p:sp>
      </p:grpSp>
      <p:sp>
        <p:nvSpPr>
          <p:cNvPr id="10" name="object 26">
            <a:extLst>
              <a:ext uri="{FF2B5EF4-FFF2-40B4-BE49-F238E27FC236}">
                <a16:creationId xmlns:a16="http://schemas.microsoft.com/office/drawing/2014/main" id="{38F816A2-567C-04D2-0E67-7DECDEC57830}"/>
              </a:ext>
            </a:extLst>
          </p:cNvPr>
          <p:cNvSpPr txBox="1"/>
          <p:nvPr/>
        </p:nvSpPr>
        <p:spPr>
          <a:xfrm>
            <a:off x="6664863" y="3358211"/>
            <a:ext cx="2152650" cy="793807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>
            <a:defPPr>
              <a:defRPr kern="0"/>
            </a:defPPr>
          </a:lstStyle>
          <a:p>
            <a:pPr marL="2540" algn="ctr">
              <a:lnSpc>
                <a:spcPts val="1130"/>
              </a:lnSpc>
              <a:spcBef>
                <a:spcPts val="125"/>
              </a:spcBef>
            </a:pPr>
            <a:r>
              <a:rPr sz="1200" b="1" spc="20" dirty="0">
                <a:latin typeface="Calibri"/>
                <a:cs typeface="Calibri"/>
              </a:rPr>
              <a:t>Bootstrap:</a:t>
            </a:r>
            <a:r>
              <a:rPr sz="1200" b="1" spc="160" dirty="0">
                <a:latin typeface="Calibri"/>
                <a:cs typeface="Calibri"/>
              </a:rPr>
              <a:t> </a:t>
            </a:r>
            <a:r>
              <a:rPr sz="1200" spc="20" dirty="0">
                <a:latin typeface="Cambria"/>
                <a:cs typeface="Cambria"/>
              </a:rPr>
              <a:t>Популярный</a:t>
            </a:r>
            <a:r>
              <a:rPr sz="1200" spc="204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фреймворк</a:t>
            </a:r>
            <a:endParaRPr lang="en-US" sz="1200" dirty="0">
              <a:latin typeface="Cambria"/>
              <a:ea typeface="Cambria"/>
              <a:cs typeface="Cambria"/>
            </a:endParaRPr>
          </a:p>
          <a:p>
            <a:pPr marL="5080" algn="ctr">
              <a:lnSpc>
                <a:spcPts val="1090"/>
              </a:lnSpc>
            </a:pPr>
            <a:r>
              <a:rPr sz="1200" dirty="0">
                <a:latin typeface="Cambria"/>
                <a:cs typeface="Cambria"/>
              </a:rPr>
              <a:t>для</a:t>
            </a:r>
            <a:r>
              <a:rPr sz="1200" spc="229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создания</a:t>
            </a:r>
            <a:r>
              <a:rPr sz="1200" spc="2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адаптивных</a:t>
            </a:r>
            <a:r>
              <a:rPr sz="1200" spc="200" dirty="0">
                <a:latin typeface="Cambria"/>
                <a:cs typeface="Cambria"/>
              </a:rPr>
              <a:t> </a:t>
            </a:r>
            <a:r>
              <a:rPr sz="1200" spc="-50" dirty="0">
                <a:latin typeface="Cambria"/>
                <a:cs typeface="Cambria"/>
              </a:rPr>
              <a:t>и</a:t>
            </a:r>
            <a:endParaRPr sz="1200" dirty="0">
              <a:latin typeface="Cambria"/>
              <a:ea typeface="Cambria"/>
              <a:cs typeface="Cambria"/>
            </a:endParaRPr>
          </a:p>
          <a:p>
            <a:pPr marL="30480" marR="17145" indent="6350" algn="ctr">
              <a:lnSpc>
                <a:spcPct val="95500"/>
              </a:lnSpc>
              <a:spcBef>
                <a:spcPts val="5"/>
              </a:spcBef>
            </a:pPr>
            <a:r>
              <a:rPr sz="1200" spc="10" err="1">
                <a:latin typeface="Cambria"/>
                <a:cs typeface="Cambria"/>
              </a:rPr>
              <a:t>кроссбраузерных</a:t>
            </a:r>
            <a:r>
              <a:rPr sz="1200" spc="235" dirty="0">
                <a:latin typeface="Cambria"/>
                <a:cs typeface="Cambria"/>
              </a:rPr>
              <a:t> </a:t>
            </a:r>
            <a:r>
              <a:rPr sz="1200" spc="10" err="1">
                <a:latin typeface="Cambria"/>
                <a:cs typeface="Cambria"/>
              </a:rPr>
              <a:t>веб</a:t>
            </a:r>
            <a:r>
              <a:rPr sz="1200" spc="10" err="1">
                <a:latin typeface="Tahoma"/>
                <a:cs typeface="Tahoma"/>
              </a:rPr>
              <a:t>-</a:t>
            </a:r>
            <a:r>
              <a:rPr sz="1200" spc="10" err="1">
                <a:latin typeface="Cambria"/>
                <a:cs typeface="Cambria"/>
              </a:rPr>
              <a:t>страниц</a:t>
            </a:r>
            <a:r>
              <a:rPr sz="1200" spc="10" dirty="0">
                <a:latin typeface="Tahoma"/>
                <a:cs typeface="Tahoma"/>
              </a:rPr>
              <a:t>.</a:t>
            </a:r>
            <a:r>
              <a:rPr sz="950" spc="135" dirty="0">
                <a:latin typeface="Tahoma"/>
                <a:cs typeface="Tahoma"/>
              </a:rPr>
              <a:t> </a:t>
            </a:r>
            <a:endParaRPr sz="950" spc="-10" dirty="0">
              <a:latin typeface="Tahoma"/>
              <a:ea typeface="Tahoma"/>
              <a:cs typeface="Tahoma"/>
            </a:endParaRPr>
          </a:p>
        </p:txBody>
      </p:sp>
      <p:sp>
        <p:nvSpPr>
          <p:cNvPr id="11" name="object 27">
            <a:extLst>
              <a:ext uri="{FF2B5EF4-FFF2-40B4-BE49-F238E27FC236}">
                <a16:creationId xmlns:a16="http://schemas.microsoft.com/office/drawing/2014/main" id="{2717306E-254B-076E-1367-9CAAE144DAD8}"/>
              </a:ext>
            </a:extLst>
          </p:cNvPr>
          <p:cNvSpPr txBox="1"/>
          <p:nvPr/>
        </p:nvSpPr>
        <p:spPr>
          <a:xfrm>
            <a:off x="9512828" y="3182365"/>
            <a:ext cx="2193290" cy="1075679"/>
          </a:xfrm>
          <a:prstGeom prst="rect">
            <a:avLst/>
          </a:prstGeom>
        </p:spPr>
        <p:txBody>
          <a:bodyPr vert="horz" wrap="square" lIns="0" tIns="22860" rIns="0" bIns="0" rtlCol="0" anchor="t">
            <a:spAutoFit/>
          </a:bodyPr>
          <a:lstStyle>
            <a:defPPr>
              <a:defRPr kern="0"/>
            </a:defPPr>
          </a:lstStyle>
          <a:p>
            <a:pPr marL="12700" marR="5080" indent="5715" algn="ctr">
              <a:lnSpc>
                <a:spcPct val="94900"/>
              </a:lnSpc>
              <a:spcBef>
                <a:spcPts val="180"/>
              </a:spcBef>
            </a:pPr>
            <a:r>
              <a:rPr sz="1200" b="1" spc="50" dirty="0">
                <a:latin typeface="Calibri"/>
                <a:cs typeface="Calibri"/>
              </a:rPr>
              <a:t>DHTML</a:t>
            </a:r>
            <a:r>
              <a:rPr sz="1200" b="1" spc="60" dirty="0">
                <a:latin typeface="Calibri"/>
                <a:cs typeface="Calibri"/>
              </a:rPr>
              <a:t> </a:t>
            </a:r>
            <a:r>
              <a:rPr sz="1200" b="1" spc="55" dirty="0">
                <a:latin typeface="Calibri"/>
                <a:cs typeface="Calibri"/>
              </a:rPr>
              <a:t>(Dynamic</a:t>
            </a:r>
            <a:r>
              <a:rPr sz="1200" b="1" spc="80" dirty="0">
                <a:latin typeface="Calibri"/>
                <a:cs typeface="Calibri"/>
              </a:rPr>
              <a:t> </a:t>
            </a:r>
            <a:r>
              <a:rPr sz="1200" b="1" spc="65" dirty="0">
                <a:latin typeface="Calibri"/>
                <a:cs typeface="Calibri"/>
              </a:rPr>
              <a:t>HTML):</a:t>
            </a:r>
            <a:r>
              <a:rPr sz="1200" b="1" spc="30" dirty="0">
                <a:latin typeface="Calibri"/>
                <a:cs typeface="Calibri"/>
              </a:rPr>
              <a:t> </a:t>
            </a:r>
            <a:r>
              <a:rPr sz="1200" dirty="0">
                <a:latin typeface="Cambria"/>
                <a:cs typeface="Cambria"/>
              </a:rPr>
              <a:t>Это</a:t>
            </a:r>
            <a:r>
              <a:rPr sz="1200" spc="114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подход</a:t>
            </a:r>
            <a:r>
              <a:rPr sz="1200" spc="-10" dirty="0">
                <a:latin typeface="Tahoma"/>
                <a:cs typeface="Tahoma"/>
              </a:rPr>
              <a:t>, </a:t>
            </a:r>
            <a:r>
              <a:rPr sz="1200" dirty="0">
                <a:latin typeface="Cambria"/>
                <a:cs typeface="Cambria"/>
              </a:rPr>
              <a:t>использующий</a:t>
            </a:r>
            <a:r>
              <a:rPr sz="1200" spc="3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сочетание</a:t>
            </a:r>
            <a:r>
              <a:rPr sz="1200" spc="220" dirty="0">
                <a:latin typeface="Cambria"/>
                <a:cs typeface="Cambria"/>
              </a:rPr>
              <a:t> </a:t>
            </a:r>
            <a:r>
              <a:rPr sz="1200" dirty="0">
                <a:latin typeface="Tahoma"/>
                <a:cs typeface="Tahoma"/>
              </a:rPr>
              <a:t>HTML,</a:t>
            </a:r>
            <a:r>
              <a:rPr sz="1200" spc="155" dirty="0">
                <a:latin typeface="Tahoma"/>
                <a:cs typeface="Tahoma"/>
              </a:rPr>
              <a:t> </a:t>
            </a:r>
            <a:r>
              <a:rPr sz="1200" spc="-25" dirty="0">
                <a:latin typeface="Tahoma"/>
                <a:cs typeface="Tahoma"/>
              </a:rPr>
              <a:t>CSS </a:t>
            </a:r>
            <a:r>
              <a:rPr sz="1200" dirty="0">
                <a:latin typeface="Cambria"/>
                <a:cs typeface="Cambria"/>
              </a:rPr>
              <a:t>и</a:t>
            </a:r>
            <a:r>
              <a:rPr sz="1200" spc="175" dirty="0">
                <a:latin typeface="Cambria"/>
                <a:cs typeface="Cambria"/>
              </a:rPr>
              <a:t> </a:t>
            </a:r>
            <a:r>
              <a:rPr sz="1200" dirty="0">
                <a:latin typeface="Tahoma"/>
                <a:cs typeface="Tahoma"/>
              </a:rPr>
              <a:t>JavaScript</a:t>
            </a:r>
            <a:r>
              <a:rPr sz="1200" spc="110" dirty="0">
                <a:latin typeface="Tahoma"/>
                <a:cs typeface="Tahoma"/>
              </a:rPr>
              <a:t> </a:t>
            </a:r>
            <a:r>
              <a:rPr sz="1200" dirty="0" err="1">
                <a:latin typeface="Cambria"/>
                <a:cs typeface="Cambria"/>
              </a:rPr>
              <a:t>для</a:t>
            </a:r>
            <a:r>
              <a:rPr sz="1200" spc="170" dirty="0">
                <a:latin typeface="Cambria"/>
                <a:cs typeface="Cambria"/>
              </a:rPr>
              <a:t> </a:t>
            </a:r>
            <a:r>
              <a:rPr sz="1200" dirty="0" err="1">
                <a:latin typeface="Cambria"/>
                <a:cs typeface="Cambria"/>
              </a:rPr>
              <a:t>создания</a:t>
            </a:r>
            <a:r>
              <a:rPr sz="1200" spc="160" dirty="0">
                <a:latin typeface="Cambria"/>
                <a:cs typeface="Cambria"/>
              </a:rPr>
              <a:t> </a:t>
            </a:r>
            <a:r>
              <a:rPr sz="1200" spc="-10" dirty="0" err="1">
                <a:latin typeface="Cambria"/>
                <a:cs typeface="Cambria"/>
              </a:rPr>
              <a:t>динамично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 err="1">
                <a:latin typeface="Cambria"/>
                <a:cs typeface="Cambria"/>
              </a:rPr>
              <a:t>изменяющихся</a:t>
            </a:r>
            <a:r>
              <a:rPr sz="1200" spc="395" dirty="0">
                <a:latin typeface="Cambria"/>
                <a:cs typeface="Cambria"/>
              </a:rPr>
              <a:t> </a:t>
            </a:r>
            <a:r>
              <a:rPr sz="1200" dirty="0" err="1">
                <a:latin typeface="Cambria"/>
                <a:cs typeface="Cambria"/>
              </a:rPr>
              <a:t>веб</a:t>
            </a:r>
            <a:r>
              <a:rPr sz="1200" dirty="0" err="1">
                <a:latin typeface="Tahoma"/>
                <a:cs typeface="Tahoma"/>
              </a:rPr>
              <a:t>-</a:t>
            </a:r>
            <a:r>
              <a:rPr sz="1200" dirty="0" err="1">
                <a:latin typeface="Cambria"/>
                <a:cs typeface="Cambria"/>
              </a:rPr>
              <a:t>страниц</a:t>
            </a:r>
            <a:r>
              <a:rPr sz="1200" dirty="0">
                <a:latin typeface="Tahoma"/>
                <a:cs typeface="Tahoma"/>
              </a:rPr>
              <a:t>.</a:t>
            </a:r>
            <a:r>
              <a:rPr sz="1200" spc="200" dirty="0">
                <a:latin typeface="Tahoma"/>
                <a:cs typeface="Tahoma"/>
              </a:rPr>
              <a:t> </a:t>
            </a:r>
            <a:endParaRPr lang="en-US" sz="950" spc="-20">
              <a:latin typeface="Cambria"/>
              <a:ea typeface="Cambri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1980076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ACC09F-DCA6-E897-3FA4-241F8D0C6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511295"/>
            <a:ext cx="5983605" cy="1450757"/>
          </a:xfrm>
        </p:spPr>
        <p:txBody>
          <a:bodyPr>
            <a:normAutofit/>
          </a:bodyPr>
          <a:lstStyle/>
          <a:p>
            <a:r>
              <a:rPr lang="en-US" dirty="0" err="1">
                <a:latin typeface="Arial"/>
                <a:cs typeface="Arial"/>
              </a:rPr>
              <a:t>Практическая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часть</a:t>
            </a:r>
            <a:endParaRPr lang="en-US" dirty="0">
              <a:latin typeface="Arial"/>
              <a:cs typeface="Arial"/>
            </a:endParaRPr>
          </a:p>
          <a:p>
            <a:endParaRPr lang="en-US" dirty="0"/>
          </a:p>
        </p:txBody>
      </p:sp>
      <p:pic>
        <p:nvPicPr>
          <p:cNvPr id="4" name="Picture 3" descr="A child sitting at a desk with a computer and a tablet&#10;&#10;AI-generated content may be incorrect.">
            <a:extLst>
              <a:ext uri="{FF2B5EF4-FFF2-40B4-BE49-F238E27FC236}">
                <a16:creationId xmlns:a16="http://schemas.microsoft.com/office/drawing/2014/main" id="{BA24EEFB-0495-268E-A5F6-8752153810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935" r="30486" b="-1"/>
          <a:stretch>
            <a:fillRect/>
          </a:stretch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F8A33-F0A9-4986-39EA-AD344C9BF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lnSpc>
                <a:spcPct val="110000"/>
              </a:lnSpc>
              <a:spcBef>
                <a:spcPts val="944"/>
              </a:spcBef>
              <a:spcAft>
                <a:spcPts val="0"/>
              </a:spcAft>
            </a:pPr>
            <a:r>
              <a:rPr lang="en-US" sz="1300" b="1" dirty="0" err="1">
                <a:latin typeface="Cambria"/>
                <a:ea typeface="Cambria"/>
              </a:rPr>
              <a:t>Описание</a:t>
            </a:r>
            <a:r>
              <a:rPr lang="en-US" sz="1300" b="1" dirty="0">
                <a:latin typeface="Cambria"/>
                <a:ea typeface="Cambria"/>
              </a:rPr>
              <a:t> </a:t>
            </a:r>
            <a:r>
              <a:rPr lang="en-US" sz="1300" b="1" dirty="0" err="1">
                <a:latin typeface="Cambria"/>
                <a:ea typeface="Cambria"/>
              </a:rPr>
              <a:t>предметной</a:t>
            </a:r>
            <a:r>
              <a:rPr lang="en-US" sz="1300" b="1" dirty="0">
                <a:latin typeface="Cambria"/>
                <a:ea typeface="Cambria"/>
              </a:rPr>
              <a:t> </a:t>
            </a:r>
            <a:r>
              <a:rPr lang="en-US" sz="1300" b="1" dirty="0" err="1">
                <a:latin typeface="Cambria"/>
                <a:ea typeface="Cambria"/>
              </a:rPr>
              <a:t>области</a:t>
            </a:r>
            <a:endParaRPr lang="en-US" sz="1300" err="1">
              <a:latin typeface="Cambria"/>
              <a:ea typeface="Cambria"/>
            </a:endParaRPr>
          </a:p>
          <a:p>
            <a:pPr marL="12700" marR="210185" indent="0">
              <a:lnSpc>
                <a:spcPct val="110000"/>
              </a:lnSpc>
              <a:spcBef>
                <a:spcPts val="980"/>
              </a:spcBef>
              <a:spcAft>
                <a:spcPts val="0"/>
              </a:spcAft>
              <a:buNone/>
            </a:pPr>
            <a:r>
              <a:rPr lang="en-US" sz="1300" dirty="0">
                <a:latin typeface="Cambria"/>
                <a:ea typeface="Cambria"/>
              </a:rPr>
              <a:t>   </a:t>
            </a:r>
            <a:r>
              <a:rPr lang="en-US" sz="1300" dirty="0" err="1">
                <a:latin typeface="Cambria"/>
                <a:ea typeface="Cambria"/>
              </a:rPr>
              <a:t>Предметная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область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курсовой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работы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>
                <a:latin typeface="Tahoma"/>
                <a:ea typeface="Tahoma"/>
                <a:cs typeface="Tahoma"/>
              </a:rPr>
              <a:t>— </a:t>
            </a:r>
            <a:r>
              <a:rPr lang="en-US" sz="1300" dirty="0" err="1">
                <a:latin typeface="Cambria"/>
                <a:ea typeface="Cambria"/>
              </a:rPr>
              <a:t>онлайн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информационная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система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для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продуктовых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магазинов</a:t>
            </a:r>
            <a:r>
              <a:rPr lang="en-US" sz="1300" dirty="0">
                <a:latin typeface="Tahoma"/>
                <a:ea typeface="Tahoma"/>
                <a:cs typeface="Tahoma"/>
              </a:rPr>
              <a:t>. </a:t>
            </a:r>
            <a:r>
              <a:rPr lang="en-US" sz="1300" dirty="0" err="1">
                <a:latin typeface="Cambria"/>
                <a:ea typeface="Cambria"/>
              </a:rPr>
              <a:t>Архитектура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сайта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организует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информацию</a:t>
            </a:r>
            <a:r>
              <a:rPr lang="en-US" sz="1300" dirty="0">
                <a:latin typeface="Cambria"/>
                <a:ea typeface="Cambria"/>
              </a:rPr>
              <a:t> и </a:t>
            </a:r>
            <a:r>
              <a:rPr lang="en-US" sz="1300" dirty="0" err="1">
                <a:latin typeface="Cambria"/>
                <a:ea typeface="Cambria"/>
              </a:rPr>
              <a:t>навигацию</a:t>
            </a:r>
            <a:r>
              <a:rPr lang="en-US" sz="1300" dirty="0">
                <a:latin typeface="Tahoma"/>
                <a:ea typeface="Tahoma"/>
                <a:cs typeface="Tahoma"/>
              </a:rPr>
              <a:t>, </a:t>
            </a:r>
            <a:r>
              <a:rPr lang="en-US" sz="1300" dirty="0" err="1">
                <a:latin typeface="Cambria"/>
                <a:ea typeface="Cambria"/>
              </a:rPr>
              <a:t>помогая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пользователям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быстро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находить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нужные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данные</a:t>
            </a:r>
            <a:r>
              <a:rPr lang="en-US" sz="1300" dirty="0">
                <a:latin typeface="Tahoma"/>
                <a:ea typeface="Tahoma"/>
                <a:cs typeface="Tahoma"/>
              </a:rPr>
              <a:t>. </a:t>
            </a:r>
            <a:r>
              <a:rPr lang="en-US" sz="1300" dirty="0" err="1">
                <a:latin typeface="Cambria"/>
                <a:ea typeface="Cambria"/>
              </a:rPr>
              <a:t>Хорошо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продуманный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сайт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улучшает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поисковую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доступность</a:t>
            </a:r>
            <a:r>
              <a:rPr lang="en-US" sz="1300" dirty="0">
                <a:latin typeface="Cambria"/>
                <a:ea typeface="Cambria"/>
              </a:rPr>
              <a:t> и </a:t>
            </a:r>
            <a:r>
              <a:rPr lang="en-US" sz="1300" dirty="0" err="1">
                <a:latin typeface="Cambria"/>
                <a:ea typeface="Cambria"/>
              </a:rPr>
              <a:t>увеличивает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популярность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среди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пользователей</a:t>
            </a:r>
            <a:r>
              <a:rPr lang="en-US" sz="1300" dirty="0">
                <a:latin typeface="Tahoma"/>
                <a:ea typeface="Tahoma"/>
                <a:cs typeface="Tahoma"/>
              </a:rPr>
              <a:t>.</a:t>
            </a:r>
          </a:p>
          <a:p>
            <a:pPr marL="12700" marR="1267460" indent="0">
              <a:lnSpc>
                <a:spcPct val="110000"/>
              </a:lnSpc>
              <a:spcBef>
                <a:spcPts val="969"/>
              </a:spcBef>
              <a:spcAft>
                <a:spcPts val="0"/>
              </a:spcAft>
              <a:buNone/>
            </a:pPr>
            <a:r>
              <a:rPr lang="en-US" sz="1300" dirty="0">
                <a:latin typeface="Cambria"/>
                <a:ea typeface="Cambria"/>
              </a:rPr>
              <a:t>   </a:t>
            </a:r>
            <a:r>
              <a:rPr lang="en-US" sz="1300" dirty="0" err="1">
                <a:latin typeface="Cambria"/>
                <a:ea typeface="Cambria"/>
              </a:rPr>
              <a:t>Интерфейс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интернет</a:t>
            </a:r>
            <a:r>
              <a:rPr lang="en-US" sz="1300" dirty="0" err="1">
                <a:latin typeface="Tahoma"/>
                <a:ea typeface="Tahoma"/>
                <a:cs typeface="Tahoma"/>
              </a:rPr>
              <a:t>-</a:t>
            </a:r>
            <a:r>
              <a:rPr lang="en-US" sz="1300" dirty="0" err="1">
                <a:latin typeface="Cambria"/>
                <a:ea typeface="Cambria"/>
              </a:rPr>
              <a:t>магазина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важен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для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удобства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взаимодействия</a:t>
            </a:r>
            <a:r>
              <a:rPr lang="en-US" sz="1300" dirty="0">
                <a:latin typeface="Cambria"/>
                <a:ea typeface="Cambria"/>
              </a:rPr>
              <a:t> с </a:t>
            </a:r>
            <a:r>
              <a:rPr lang="en-US" sz="1300" dirty="0" err="1">
                <a:latin typeface="Cambria"/>
                <a:ea typeface="Cambria"/>
              </a:rPr>
              <a:t>клиентом</a:t>
            </a:r>
            <a:r>
              <a:rPr lang="en-US" sz="1300" dirty="0">
                <a:latin typeface="Tahoma"/>
                <a:ea typeface="Tahoma"/>
                <a:cs typeface="Tahoma"/>
              </a:rPr>
              <a:t>. </a:t>
            </a:r>
            <a:r>
              <a:rPr lang="en-US" sz="1300" dirty="0" err="1">
                <a:latin typeface="Cambria"/>
                <a:ea typeface="Cambria"/>
              </a:rPr>
              <a:t>Правильное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расположение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блоков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помогает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пользователю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находить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информацию</a:t>
            </a:r>
            <a:r>
              <a:rPr lang="en-US" sz="1300" dirty="0">
                <a:latin typeface="Cambria"/>
                <a:ea typeface="Cambria"/>
              </a:rPr>
              <a:t> о </a:t>
            </a:r>
            <a:r>
              <a:rPr lang="en-US" sz="1300" dirty="0" err="1">
                <a:latin typeface="Cambria"/>
                <a:ea typeface="Cambria"/>
              </a:rPr>
              <a:t>товарах</a:t>
            </a:r>
            <a:r>
              <a:rPr lang="en-US" sz="1300" dirty="0">
                <a:latin typeface="Cambria"/>
                <a:ea typeface="Cambria"/>
              </a:rPr>
              <a:t> и </a:t>
            </a:r>
            <a:r>
              <a:rPr lang="en-US" sz="1300" dirty="0" err="1">
                <a:latin typeface="Cambria"/>
                <a:ea typeface="Cambria"/>
              </a:rPr>
              <a:t>услугах</a:t>
            </a:r>
            <a:r>
              <a:rPr lang="en-US" sz="1300" dirty="0">
                <a:latin typeface="Tahoma"/>
                <a:ea typeface="Tahoma"/>
                <a:cs typeface="Tahoma"/>
              </a:rPr>
              <a:t>.</a:t>
            </a:r>
          </a:p>
          <a:p>
            <a:pPr marL="12700" indent="0">
              <a:lnSpc>
                <a:spcPct val="110000"/>
              </a:lnSpc>
              <a:spcBef>
                <a:spcPts val="880"/>
              </a:spcBef>
              <a:spcAft>
                <a:spcPts val="0"/>
              </a:spcAft>
              <a:buNone/>
            </a:pPr>
            <a:r>
              <a:rPr lang="en-US" sz="1300" dirty="0" err="1">
                <a:latin typeface="Cambria"/>
                <a:ea typeface="Cambria"/>
              </a:rPr>
              <a:t>Для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разработки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использовались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технологии</a:t>
            </a:r>
            <a:r>
              <a:rPr lang="en-US" sz="1300" dirty="0">
                <a:latin typeface="Tahoma"/>
                <a:ea typeface="Tahoma"/>
                <a:cs typeface="Tahoma"/>
              </a:rPr>
              <a:t>:</a:t>
            </a:r>
          </a:p>
          <a:p>
            <a:pPr marL="240665" indent="-227965">
              <a:lnSpc>
                <a:spcPct val="110000"/>
              </a:lnSpc>
              <a:spcBef>
                <a:spcPts val="844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300" b="1" dirty="0">
                <a:latin typeface="Calibri"/>
                <a:ea typeface="Calibri"/>
                <a:cs typeface="Calibri"/>
              </a:rPr>
              <a:t>HTML </a:t>
            </a:r>
            <a:r>
              <a:rPr lang="en-US" sz="1300" dirty="0">
                <a:latin typeface="Tahoma"/>
                <a:ea typeface="Tahoma"/>
                <a:cs typeface="Tahoma"/>
              </a:rPr>
              <a:t>— </a:t>
            </a:r>
            <a:r>
              <a:rPr lang="en-US" sz="1300" dirty="0" err="1">
                <a:latin typeface="Cambria"/>
                <a:ea typeface="Cambria"/>
              </a:rPr>
              <a:t>базовый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язык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для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создания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сайтов</a:t>
            </a:r>
            <a:r>
              <a:rPr lang="en-US" sz="1300" dirty="0">
                <a:latin typeface="Tahoma"/>
                <a:ea typeface="Tahoma"/>
                <a:cs typeface="Tahoma"/>
              </a:rPr>
              <a:t>.</a:t>
            </a:r>
          </a:p>
          <a:p>
            <a:pPr marL="240665" indent="-227965">
              <a:lnSpc>
                <a:spcPct val="110000"/>
              </a:lnSpc>
              <a:spcBef>
                <a:spcPts val="844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300" b="1" dirty="0">
                <a:latin typeface="Calibri"/>
                <a:ea typeface="Calibri"/>
                <a:cs typeface="Calibri"/>
              </a:rPr>
              <a:t>CSS </a:t>
            </a:r>
            <a:r>
              <a:rPr lang="en-US" sz="1300" dirty="0">
                <a:latin typeface="Tahoma"/>
                <a:ea typeface="Tahoma"/>
                <a:cs typeface="Tahoma"/>
              </a:rPr>
              <a:t>— </a:t>
            </a:r>
            <a:r>
              <a:rPr lang="en-US" sz="1300" dirty="0" err="1">
                <a:latin typeface="Cambria"/>
                <a:ea typeface="Cambria"/>
              </a:rPr>
              <a:t>язык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для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оформления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внешнего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вида</a:t>
            </a:r>
            <a:r>
              <a:rPr lang="en-US" sz="1300" dirty="0">
                <a:latin typeface="Cambria"/>
                <a:ea typeface="Cambria"/>
              </a:rPr>
              <a:t> </a:t>
            </a:r>
            <a:r>
              <a:rPr lang="en-US" sz="1300" dirty="0" err="1">
                <a:latin typeface="Cambria"/>
                <a:ea typeface="Cambria"/>
              </a:rPr>
              <a:t>веб</a:t>
            </a:r>
            <a:r>
              <a:rPr lang="en-US" sz="1300" dirty="0" err="1">
                <a:latin typeface="Tahoma"/>
                <a:ea typeface="Tahoma"/>
                <a:cs typeface="Tahoma"/>
              </a:rPr>
              <a:t>-</a:t>
            </a:r>
            <a:r>
              <a:rPr lang="en-US" sz="1300" dirty="0" err="1">
                <a:latin typeface="Cambria"/>
                <a:ea typeface="Cambria"/>
              </a:rPr>
              <a:t>страниц</a:t>
            </a:r>
            <a:endParaRPr lang="en-US" sz="1300">
              <a:latin typeface="Cambria"/>
              <a:ea typeface="Cambria"/>
            </a:endParaRPr>
          </a:p>
          <a:p>
            <a:pPr>
              <a:lnSpc>
                <a:spcPct val="110000"/>
              </a:lnSpc>
            </a:pP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33478442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9EB257-4963-D729-386A-21B25BC7E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>
            <a:normAutofit/>
          </a:bodyPr>
          <a:lstStyle/>
          <a:p>
            <a:r>
              <a:rPr lang="en-US">
                <a:latin typeface="Cambria"/>
                <a:ea typeface="Cambria"/>
              </a:rPr>
              <a:t>Создание окружения для проекта</a:t>
            </a:r>
            <a:endParaRPr lang="en-US"/>
          </a:p>
        </p:txBody>
      </p:sp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CD2269FB-F0AE-1DC6-E4F1-5841672B33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8641" b="-1"/>
          <a:stretch>
            <a:fillRect/>
          </a:stretch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29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5322B-743D-E909-6DE3-849C1E639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 vert="horz" lIns="0" tIns="45720" rIns="0" bIns="45720" rtlCol="0">
            <a:normAutofit/>
          </a:bodyPr>
          <a:lstStyle/>
          <a:p>
            <a:pPr marL="12700" marR="5080" indent="0">
              <a:spcBef>
                <a:spcPts val="350"/>
              </a:spcBef>
              <a:spcAft>
                <a:spcPts val="0"/>
              </a:spcAft>
              <a:buNone/>
            </a:pPr>
            <a:r>
              <a:rPr lang="en-US" dirty="0">
                <a:latin typeface="Cambria"/>
                <a:ea typeface="Cambria"/>
              </a:rPr>
              <a:t>В </a:t>
            </a:r>
            <a:r>
              <a:rPr lang="en-US" dirty="0" err="1">
                <a:latin typeface="Cambria"/>
                <a:ea typeface="Cambria"/>
              </a:rPr>
              <a:t>качестве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редактора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кода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использован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>
                <a:latin typeface="Tahoma"/>
                <a:ea typeface="Tahoma"/>
                <a:cs typeface="Tahoma"/>
              </a:rPr>
              <a:t>Visual Studio Code. </a:t>
            </a:r>
            <a:r>
              <a:rPr lang="en-US" dirty="0" err="1">
                <a:latin typeface="Cambria"/>
                <a:ea typeface="Cambria"/>
              </a:rPr>
              <a:t>Создаем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папку</a:t>
            </a:r>
            <a:r>
              <a:rPr lang="en-US" dirty="0">
                <a:latin typeface="Tahoma"/>
                <a:ea typeface="Tahoma"/>
                <a:cs typeface="Tahoma"/>
              </a:rPr>
              <a:t>, </a:t>
            </a:r>
            <a:r>
              <a:rPr lang="en-US" dirty="0" err="1">
                <a:latin typeface="Cambria"/>
                <a:ea typeface="Cambria"/>
              </a:rPr>
              <a:t>которую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назовем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>
                <a:latin typeface="Tahoma"/>
                <a:ea typeface="Tahoma"/>
                <a:cs typeface="Tahoma"/>
              </a:rPr>
              <a:t>"railway-info", </a:t>
            </a:r>
            <a:r>
              <a:rPr lang="en-US" dirty="0">
                <a:latin typeface="Cambria"/>
                <a:ea typeface="Cambria"/>
              </a:rPr>
              <a:t>в </a:t>
            </a:r>
            <a:r>
              <a:rPr lang="en-US" dirty="0" err="1">
                <a:latin typeface="Cambria"/>
                <a:ea typeface="Cambria"/>
              </a:rPr>
              <a:t>ней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будут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размещены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все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файлы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проекта</a:t>
            </a:r>
            <a:r>
              <a:rPr lang="en-US" dirty="0">
                <a:latin typeface="Tahoma"/>
                <a:ea typeface="Tahoma"/>
                <a:cs typeface="Tahoma"/>
              </a:rPr>
              <a:t>.</a:t>
            </a:r>
            <a:endParaRPr lang="en-US"/>
          </a:p>
          <a:p>
            <a:pPr marL="12700" marR="889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 err="1">
                <a:latin typeface="Cambria"/>
                <a:ea typeface="Cambria"/>
              </a:rPr>
              <a:t>Сайт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будет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состоять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из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нескольких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страниц</a:t>
            </a:r>
            <a:r>
              <a:rPr lang="en-US" dirty="0">
                <a:latin typeface="Tahoma"/>
                <a:ea typeface="Tahoma"/>
                <a:cs typeface="Tahoma"/>
              </a:rPr>
              <a:t>. </a:t>
            </a:r>
            <a:r>
              <a:rPr lang="en-US" dirty="0" err="1">
                <a:latin typeface="Cambria"/>
                <a:ea typeface="Cambria"/>
              </a:rPr>
              <a:t>Создадим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для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главной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страницы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файл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>
                <a:latin typeface="Tahoma"/>
                <a:ea typeface="Tahoma"/>
                <a:cs typeface="Tahoma"/>
              </a:rPr>
              <a:t>index.html. </a:t>
            </a:r>
            <a:r>
              <a:rPr lang="en-US" dirty="0" err="1">
                <a:latin typeface="Cambria"/>
                <a:ea typeface="Cambria"/>
              </a:rPr>
              <a:t>После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этого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создаем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папку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>
                <a:latin typeface="Tahoma"/>
                <a:ea typeface="Tahoma"/>
                <a:cs typeface="Tahoma"/>
              </a:rPr>
              <a:t>"</a:t>
            </a:r>
            <a:r>
              <a:rPr lang="en-US" dirty="0" err="1">
                <a:latin typeface="Tahoma"/>
                <a:ea typeface="Tahoma"/>
                <a:cs typeface="Tahoma"/>
              </a:rPr>
              <a:t>css</a:t>
            </a:r>
            <a:r>
              <a:rPr lang="en-US" dirty="0">
                <a:latin typeface="Tahoma"/>
                <a:ea typeface="Tahoma"/>
                <a:cs typeface="Tahoma"/>
              </a:rPr>
              <a:t>". </a:t>
            </a:r>
            <a:r>
              <a:rPr lang="en-US" dirty="0">
                <a:latin typeface="Cambria"/>
                <a:ea typeface="Cambria"/>
              </a:rPr>
              <a:t>В </a:t>
            </a:r>
            <a:r>
              <a:rPr lang="en-US" dirty="0">
                <a:latin typeface="Tahoma"/>
                <a:ea typeface="Tahoma"/>
                <a:cs typeface="Tahoma"/>
              </a:rPr>
              <a:t>"</a:t>
            </a:r>
            <a:r>
              <a:rPr lang="en-US" dirty="0" err="1">
                <a:latin typeface="Tahoma"/>
                <a:ea typeface="Tahoma"/>
                <a:cs typeface="Tahoma"/>
              </a:rPr>
              <a:t>css</a:t>
            </a:r>
            <a:r>
              <a:rPr lang="en-US" dirty="0">
                <a:latin typeface="Tahoma"/>
                <a:ea typeface="Tahoma"/>
                <a:cs typeface="Tahoma"/>
              </a:rPr>
              <a:t>" </a:t>
            </a:r>
            <a:r>
              <a:rPr lang="en-US" dirty="0" err="1">
                <a:latin typeface="Cambria"/>
                <a:ea typeface="Cambria"/>
              </a:rPr>
              <a:t>создаем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файл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для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стилей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>
                <a:latin typeface="Tahoma"/>
                <a:ea typeface="Tahoma"/>
                <a:cs typeface="Tahoma"/>
              </a:rPr>
              <a:t>"style.css".</a:t>
            </a:r>
          </a:p>
          <a:p>
            <a:pPr marL="12700" marR="889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 err="1">
                <a:latin typeface="Cambria"/>
                <a:ea typeface="Cambria"/>
              </a:rPr>
              <a:t>Потом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мы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можем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приступить</a:t>
            </a:r>
            <a:r>
              <a:rPr lang="en-US" dirty="0">
                <a:latin typeface="Cambria"/>
                <a:ea typeface="Cambria"/>
              </a:rPr>
              <a:t> к </a:t>
            </a:r>
            <a:r>
              <a:rPr lang="en-US" dirty="0" err="1">
                <a:latin typeface="Cambria"/>
                <a:ea typeface="Cambria"/>
              </a:rPr>
              <a:t>самой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разработке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сайта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информационной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системы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железнодорожных</a:t>
            </a:r>
            <a:r>
              <a:rPr lang="en-US" dirty="0">
                <a:latin typeface="Cambria"/>
                <a:ea typeface="Cambria"/>
              </a:rPr>
              <a:t> </a:t>
            </a:r>
            <a:r>
              <a:rPr lang="en-US" dirty="0" err="1">
                <a:latin typeface="Cambria"/>
                <a:ea typeface="Cambria"/>
              </a:rPr>
              <a:t>вокзалов</a:t>
            </a:r>
            <a:r>
              <a:rPr lang="en-US" dirty="0">
                <a:latin typeface="Tahoma"/>
                <a:ea typeface="Tahoma"/>
                <a:cs typeface="Tahoma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630443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771E9F95-4E65-E0A8-DB1E-915956CBA9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r="13777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BDC69C-65C4-3F6C-28DA-CDE502674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99029"/>
            <a:ext cx="10058400" cy="1450757"/>
          </a:xfrm>
        </p:spPr>
        <p:txBody>
          <a:bodyPr>
            <a:normAutofit/>
          </a:bodyPr>
          <a:lstStyle/>
          <a:p>
            <a:r>
              <a:rPr lang="en-US" err="1">
                <a:latin typeface="Times New Roman"/>
                <a:cs typeface="Times New Roman"/>
              </a:rPr>
              <a:t>Верстка</a:t>
            </a:r>
            <a:r>
              <a:rPr lang="en-US">
                <a:latin typeface="Times New Roman"/>
                <a:cs typeface="Times New Roman"/>
              </a:rPr>
              <a:t> HTML </a:t>
            </a:r>
            <a:r>
              <a:rPr lang="en-US" err="1">
                <a:latin typeface="Times New Roman"/>
                <a:cs typeface="Times New Roman"/>
              </a:rPr>
              <a:t>страницы</a:t>
            </a:r>
            <a:endParaRPr lang="en-US">
              <a:latin typeface="Times New Roman"/>
              <a:cs typeface="Times New Roman"/>
            </a:endParaRPr>
          </a:p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F458C-7953-09A6-3295-3C3031A9D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 vert="horz" lIns="0" tIns="45720" rIns="0" bIns="45720" rtlCol="0">
            <a:normAutofit/>
          </a:bodyPr>
          <a:lstStyle/>
          <a:p>
            <a:pPr marL="241300" indent="-228600">
              <a:lnSpc>
                <a:spcPct val="110000"/>
              </a:lnSpc>
              <a:spcBef>
                <a:spcPts val="12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300" b="1" err="1">
                <a:latin typeface="Cambria"/>
                <a:ea typeface="Cambria"/>
              </a:rPr>
              <a:t>Структура</a:t>
            </a:r>
            <a:r>
              <a:rPr lang="en-US" sz="1300" b="1">
                <a:latin typeface="Cambria"/>
                <a:ea typeface="Cambria"/>
              </a:rPr>
              <a:t> </a:t>
            </a:r>
            <a:r>
              <a:rPr lang="en-US" sz="1300" b="1" err="1">
                <a:latin typeface="Cambria"/>
                <a:ea typeface="Cambria"/>
              </a:rPr>
              <a:t>страницы</a:t>
            </a:r>
            <a:r>
              <a:rPr lang="en-US" sz="1300">
                <a:latin typeface="Tahoma"/>
                <a:ea typeface="Tahoma"/>
                <a:cs typeface="Tahoma"/>
              </a:rPr>
              <a:t>: </a:t>
            </a:r>
            <a:r>
              <a:rPr lang="en-US" sz="1300" err="1">
                <a:latin typeface="Cambria"/>
                <a:ea typeface="Cambria"/>
              </a:rPr>
              <a:t>Начинаем</a:t>
            </a:r>
            <a:r>
              <a:rPr lang="en-US" sz="1300">
                <a:latin typeface="Cambria"/>
                <a:ea typeface="Cambria"/>
              </a:rPr>
              <a:t> с </a:t>
            </a:r>
            <a:r>
              <a:rPr lang="en-US" sz="1300" err="1">
                <a:latin typeface="Cambria"/>
                <a:ea typeface="Cambria"/>
              </a:rPr>
              <a:t>базового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шаблона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>
                <a:latin typeface="Tahoma"/>
                <a:ea typeface="Tahoma"/>
                <a:cs typeface="Tahoma"/>
              </a:rPr>
              <a:t>HTML5, </a:t>
            </a:r>
            <a:r>
              <a:rPr lang="en-US" sz="1300">
                <a:latin typeface="Cambria"/>
                <a:ea typeface="Cambria"/>
              </a:rPr>
              <a:t>в </a:t>
            </a:r>
            <a:r>
              <a:rPr lang="en-US" sz="1300" err="1">
                <a:latin typeface="Cambria"/>
                <a:ea typeface="Cambria"/>
              </a:rPr>
              <a:t>который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включаем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метаданные</a:t>
            </a:r>
            <a:r>
              <a:rPr lang="en-US" sz="1300">
                <a:latin typeface="Tahoma"/>
                <a:ea typeface="Tahoma"/>
                <a:cs typeface="Tahoma"/>
              </a:rPr>
              <a:t>, </a:t>
            </a:r>
            <a:r>
              <a:rPr lang="en-US" sz="1300" err="1">
                <a:latin typeface="Cambria"/>
                <a:ea typeface="Cambria"/>
              </a:rPr>
              <a:t>подключение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>
                <a:latin typeface="Tahoma"/>
                <a:ea typeface="Tahoma"/>
                <a:cs typeface="Tahoma"/>
              </a:rPr>
              <a:t>CSS </a:t>
            </a:r>
            <a:r>
              <a:rPr lang="en-US" sz="1300">
                <a:latin typeface="Cambria"/>
                <a:ea typeface="Cambria"/>
              </a:rPr>
              <a:t>и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300">
                <a:latin typeface="Tahoma"/>
                <a:ea typeface="Tahoma"/>
                <a:cs typeface="Tahoma"/>
              </a:rPr>
              <a:t>JavaScript.</a:t>
            </a:r>
          </a:p>
          <a:p>
            <a:pPr marL="241300" marR="375920" indent="-229235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300" b="1" err="1">
                <a:latin typeface="Cambria"/>
                <a:ea typeface="Cambria"/>
              </a:rPr>
              <a:t>Шапка</a:t>
            </a:r>
            <a:r>
              <a:rPr lang="en-US" sz="1300" b="1">
                <a:latin typeface="Cambria"/>
                <a:ea typeface="Cambria"/>
              </a:rPr>
              <a:t> </a:t>
            </a:r>
            <a:r>
              <a:rPr lang="en-US" sz="1300" b="1">
                <a:latin typeface="Calibri"/>
                <a:ea typeface="Calibri"/>
                <a:cs typeface="Calibri"/>
              </a:rPr>
              <a:t>(Header)</a:t>
            </a:r>
            <a:r>
              <a:rPr lang="en-US" sz="1300">
                <a:latin typeface="Tahoma"/>
                <a:ea typeface="Tahoma"/>
                <a:cs typeface="Tahoma"/>
              </a:rPr>
              <a:t>: </a:t>
            </a:r>
            <a:r>
              <a:rPr lang="en-US" sz="1300" err="1">
                <a:latin typeface="Cambria"/>
                <a:ea typeface="Cambria"/>
              </a:rPr>
              <a:t>Содержит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логотип</a:t>
            </a:r>
            <a:r>
              <a:rPr lang="en-US" sz="1300">
                <a:latin typeface="Cambria"/>
                <a:ea typeface="Cambria"/>
              </a:rPr>
              <a:t> и </a:t>
            </a:r>
            <a:r>
              <a:rPr lang="en-US" sz="1300" err="1">
                <a:latin typeface="Cambria"/>
                <a:ea typeface="Cambria"/>
              </a:rPr>
              <a:t>краткое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описание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сайта</a:t>
            </a:r>
            <a:r>
              <a:rPr lang="en-US" sz="1300">
                <a:latin typeface="Tahoma"/>
                <a:ea typeface="Tahoma"/>
                <a:cs typeface="Tahoma"/>
              </a:rPr>
              <a:t>, </a:t>
            </a:r>
            <a:r>
              <a:rPr lang="en-US" sz="1300" err="1">
                <a:latin typeface="Cambria"/>
                <a:ea typeface="Cambria"/>
              </a:rPr>
              <a:t>чтобы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сразу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познакомить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пользователя</a:t>
            </a:r>
            <a:r>
              <a:rPr lang="en-US" sz="1300">
                <a:latin typeface="Cambria"/>
                <a:ea typeface="Cambria"/>
              </a:rPr>
              <a:t> с </a:t>
            </a:r>
            <a:r>
              <a:rPr lang="en-US" sz="1300" err="1">
                <a:latin typeface="Cambria"/>
                <a:ea typeface="Cambria"/>
              </a:rPr>
              <a:t>целью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страницы</a:t>
            </a:r>
            <a:r>
              <a:rPr lang="en-US" sz="1300">
                <a:latin typeface="Tahoma"/>
                <a:ea typeface="Tahoma"/>
                <a:cs typeface="Tahoma"/>
              </a:rPr>
              <a:t>.</a:t>
            </a:r>
          </a:p>
          <a:p>
            <a:pPr marL="241300" marR="790575" indent="-229235">
              <a:lnSpc>
                <a:spcPct val="110000"/>
              </a:lnSpc>
              <a:spcBef>
                <a:spcPts val="105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300" b="1" err="1">
                <a:latin typeface="Cambria"/>
                <a:ea typeface="Cambria"/>
              </a:rPr>
              <a:t>Навигационное</a:t>
            </a:r>
            <a:r>
              <a:rPr lang="en-US" sz="1300" b="1">
                <a:latin typeface="Cambria"/>
                <a:ea typeface="Cambria"/>
              </a:rPr>
              <a:t> </a:t>
            </a:r>
            <a:r>
              <a:rPr lang="en-US" sz="1300" b="1" err="1">
                <a:latin typeface="Cambria"/>
                <a:ea typeface="Cambria"/>
              </a:rPr>
              <a:t>меню</a:t>
            </a:r>
            <a:r>
              <a:rPr lang="en-US" sz="1300" b="1">
                <a:latin typeface="Cambria"/>
                <a:ea typeface="Cambria"/>
              </a:rPr>
              <a:t> </a:t>
            </a:r>
            <a:r>
              <a:rPr lang="en-US" sz="1300" b="1">
                <a:latin typeface="Calibri"/>
                <a:ea typeface="Calibri"/>
                <a:cs typeface="Calibri"/>
              </a:rPr>
              <a:t>(Nav)</a:t>
            </a:r>
            <a:r>
              <a:rPr lang="en-US" sz="1300">
                <a:latin typeface="Tahoma"/>
                <a:ea typeface="Tahoma"/>
                <a:cs typeface="Tahoma"/>
              </a:rPr>
              <a:t>: </a:t>
            </a:r>
            <a:r>
              <a:rPr lang="en-US" sz="1300" err="1">
                <a:latin typeface="Cambria"/>
                <a:ea typeface="Cambria"/>
              </a:rPr>
              <a:t>Создаем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меню</a:t>
            </a:r>
            <a:r>
              <a:rPr lang="en-US" sz="1300">
                <a:latin typeface="Cambria"/>
                <a:ea typeface="Cambria"/>
              </a:rPr>
              <a:t> с </a:t>
            </a:r>
            <a:r>
              <a:rPr lang="en-US" sz="1300" err="1">
                <a:latin typeface="Cambria"/>
                <a:ea typeface="Cambria"/>
              </a:rPr>
              <a:t>ссылками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на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основные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разделы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сайта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>
                <a:latin typeface="Tahoma"/>
                <a:ea typeface="Tahoma"/>
                <a:cs typeface="Tahoma"/>
              </a:rPr>
              <a:t>(</a:t>
            </a:r>
            <a:r>
              <a:rPr lang="en-US" sz="1300" err="1">
                <a:latin typeface="Cambria"/>
                <a:ea typeface="Cambria"/>
              </a:rPr>
              <a:t>главная</a:t>
            </a:r>
            <a:r>
              <a:rPr lang="en-US" sz="1300">
                <a:latin typeface="Tahoma"/>
                <a:ea typeface="Tahoma"/>
                <a:cs typeface="Tahoma"/>
              </a:rPr>
              <a:t>, </a:t>
            </a:r>
            <a:r>
              <a:rPr lang="en-US" sz="1300" err="1">
                <a:latin typeface="Cambria"/>
                <a:ea typeface="Cambria"/>
              </a:rPr>
              <a:t>расписание</a:t>
            </a:r>
            <a:r>
              <a:rPr lang="en-US" sz="1300">
                <a:latin typeface="Tahoma"/>
                <a:ea typeface="Tahoma"/>
                <a:cs typeface="Tahoma"/>
              </a:rPr>
              <a:t>, </a:t>
            </a:r>
            <a:r>
              <a:rPr lang="en-US" sz="1300" err="1">
                <a:latin typeface="Cambria"/>
                <a:ea typeface="Cambria"/>
              </a:rPr>
              <a:t>вокзалы</a:t>
            </a:r>
            <a:r>
              <a:rPr lang="en-US" sz="1300">
                <a:latin typeface="Tahoma"/>
                <a:ea typeface="Tahoma"/>
                <a:cs typeface="Tahoma"/>
              </a:rPr>
              <a:t>), </a:t>
            </a:r>
            <a:r>
              <a:rPr lang="en-US" sz="1300" err="1">
                <a:latin typeface="Cambria"/>
                <a:ea typeface="Cambria"/>
              </a:rPr>
              <a:t>где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текущий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раздел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выделяется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классом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>
                <a:latin typeface="Tahoma"/>
                <a:ea typeface="Tahoma"/>
                <a:cs typeface="Tahoma"/>
              </a:rPr>
              <a:t>"active".</a:t>
            </a:r>
          </a:p>
          <a:p>
            <a:pPr marL="241300" indent="-228600">
              <a:lnSpc>
                <a:spcPct val="110000"/>
              </a:lnSpc>
              <a:spcBef>
                <a:spcPts val="85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300" b="1" err="1">
                <a:latin typeface="Cambria"/>
                <a:ea typeface="Cambria"/>
              </a:rPr>
              <a:t>Блок</a:t>
            </a:r>
            <a:r>
              <a:rPr lang="en-US" sz="1300" b="1">
                <a:latin typeface="Cambria"/>
                <a:ea typeface="Cambria"/>
              </a:rPr>
              <a:t> </a:t>
            </a:r>
            <a:r>
              <a:rPr lang="en-US" sz="1300" b="1">
                <a:latin typeface="Calibri"/>
                <a:ea typeface="Calibri"/>
                <a:cs typeface="Calibri"/>
              </a:rPr>
              <a:t>"Hero"</a:t>
            </a:r>
            <a:r>
              <a:rPr lang="en-US" sz="1300">
                <a:latin typeface="Tahoma"/>
                <a:ea typeface="Tahoma"/>
                <a:cs typeface="Tahoma"/>
              </a:rPr>
              <a:t>: </a:t>
            </a:r>
            <a:r>
              <a:rPr lang="en-US" sz="1300" err="1">
                <a:latin typeface="Cambria"/>
                <a:ea typeface="Cambria"/>
              </a:rPr>
              <a:t>Приветственный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блок</a:t>
            </a:r>
            <a:r>
              <a:rPr lang="en-US" sz="1300">
                <a:latin typeface="Cambria"/>
                <a:ea typeface="Cambria"/>
              </a:rPr>
              <a:t> с </a:t>
            </a:r>
            <a:r>
              <a:rPr lang="en-US" sz="1300" err="1">
                <a:latin typeface="Cambria"/>
                <a:ea typeface="Cambria"/>
              </a:rPr>
              <a:t>основным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заголовком</a:t>
            </a:r>
            <a:r>
              <a:rPr lang="en-US" sz="1300">
                <a:latin typeface="Cambria"/>
                <a:ea typeface="Cambria"/>
              </a:rPr>
              <a:t> и </a:t>
            </a:r>
            <a:r>
              <a:rPr lang="en-US" sz="1300" err="1">
                <a:latin typeface="Cambria"/>
                <a:ea typeface="Cambria"/>
              </a:rPr>
              <a:t>описанием</a:t>
            </a:r>
            <a:r>
              <a:rPr lang="en-US" sz="1300">
                <a:latin typeface="Tahoma"/>
                <a:ea typeface="Tahoma"/>
                <a:cs typeface="Tahoma"/>
              </a:rPr>
              <a:t>, </a:t>
            </a:r>
            <a:r>
              <a:rPr lang="en-US" sz="1300" err="1">
                <a:latin typeface="Cambria"/>
                <a:ea typeface="Cambria"/>
              </a:rPr>
              <a:t>который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привлекает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внимание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300" err="1">
                <a:latin typeface="Cambria"/>
                <a:ea typeface="Cambria"/>
              </a:rPr>
              <a:t>посетителей</a:t>
            </a:r>
            <a:r>
              <a:rPr lang="en-US" sz="1300">
                <a:latin typeface="Tahoma"/>
                <a:ea typeface="Tahoma"/>
                <a:cs typeface="Tahoma"/>
              </a:rPr>
              <a:t>.</a:t>
            </a:r>
          </a:p>
          <a:p>
            <a:pPr marL="241300" indent="-22860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300" b="1" err="1">
                <a:latin typeface="Cambria"/>
                <a:ea typeface="Cambria"/>
              </a:rPr>
              <a:t>Контейнер</a:t>
            </a:r>
            <a:r>
              <a:rPr lang="en-US" sz="1300" b="1">
                <a:latin typeface="Cambria"/>
                <a:ea typeface="Cambria"/>
              </a:rPr>
              <a:t> с </a:t>
            </a:r>
            <a:r>
              <a:rPr lang="en-US" sz="1300" b="1" err="1">
                <a:latin typeface="Cambria"/>
                <a:ea typeface="Cambria"/>
              </a:rPr>
              <a:t>содержимым</a:t>
            </a:r>
            <a:r>
              <a:rPr lang="en-US" sz="1300">
                <a:latin typeface="Tahoma"/>
                <a:ea typeface="Tahoma"/>
                <a:cs typeface="Tahoma"/>
              </a:rPr>
              <a:t>: </a:t>
            </a:r>
            <a:r>
              <a:rPr lang="en-US" sz="1300" err="1">
                <a:latin typeface="Cambria"/>
                <a:ea typeface="Cambria"/>
              </a:rPr>
              <a:t>Содержит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различные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разделы</a:t>
            </a:r>
            <a:r>
              <a:rPr lang="en-US" sz="1300">
                <a:latin typeface="Tahoma"/>
                <a:ea typeface="Tahoma"/>
                <a:cs typeface="Tahoma"/>
              </a:rPr>
              <a:t>, </a:t>
            </a:r>
            <a:r>
              <a:rPr lang="en-US" sz="1300" err="1">
                <a:latin typeface="Cambria"/>
                <a:ea typeface="Cambria"/>
              </a:rPr>
              <a:t>такие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как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преимущества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сервиса</a:t>
            </a:r>
            <a:r>
              <a:rPr lang="en-US" sz="1300">
                <a:latin typeface="Tahoma"/>
                <a:ea typeface="Tahoma"/>
                <a:cs typeface="Tahoma"/>
              </a:rPr>
              <a:t>, </a:t>
            </a:r>
            <a:r>
              <a:rPr lang="en-US" sz="1300" err="1">
                <a:latin typeface="Cambria"/>
                <a:ea typeface="Cambria"/>
              </a:rPr>
              <a:t>представленные</a:t>
            </a:r>
            <a:r>
              <a:rPr lang="en-US" sz="1300">
                <a:latin typeface="Cambria"/>
                <a:ea typeface="Cambria"/>
              </a:rPr>
              <a:t> в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300" err="1">
                <a:latin typeface="Cambria"/>
                <a:ea typeface="Cambria"/>
              </a:rPr>
              <a:t>виде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карточек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>
                <a:latin typeface="Tahoma"/>
                <a:ea typeface="Tahoma"/>
                <a:cs typeface="Tahoma"/>
              </a:rPr>
              <a:t>(</a:t>
            </a:r>
            <a:r>
              <a:rPr lang="en-US" sz="1300" err="1">
                <a:latin typeface="Cambria"/>
                <a:ea typeface="Cambria"/>
              </a:rPr>
              <a:t>иконки</a:t>
            </a:r>
            <a:r>
              <a:rPr lang="en-US" sz="1300">
                <a:latin typeface="Tahoma"/>
                <a:ea typeface="Tahoma"/>
                <a:cs typeface="Tahoma"/>
              </a:rPr>
              <a:t>, </a:t>
            </a:r>
            <a:r>
              <a:rPr lang="en-US" sz="1300" err="1">
                <a:latin typeface="Cambria"/>
                <a:ea typeface="Cambria"/>
              </a:rPr>
              <a:t>заголовки</a:t>
            </a:r>
            <a:r>
              <a:rPr lang="en-US" sz="1300">
                <a:latin typeface="Tahoma"/>
                <a:ea typeface="Tahoma"/>
                <a:cs typeface="Tahoma"/>
              </a:rPr>
              <a:t>, </a:t>
            </a:r>
            <a:r>
              <a:rPr lang="en-US" sz="1300" err="1">
                <a:latin typeface="Cambria"/>
                <a:ea typeface="Cambria"/>
              </a:rPr>
              <a:t>описание</a:t>
            </a:r>
            <a:r>
              <a:rPr lang="en-US" sz="1300">
                <a:latin typeface="Tahoma"/>
                <a:ea typeface="Tahoma"/>
                <a:cs typeface="Tahoma"/>
              </a:rPr>
              <a:t>).</a:t>
            </a:r>
          </a:p>
          <a:p>
            <a:pPr marL="241300" indent="-228600">
              <a:lnSpc>
                <a:spcPct val="110000"/>
              </a:lnSpc>
              <a:spcBef>
                <a:spcPts val="87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300" b="1" err="1">
                <a:latin typeface="Cambria"/>
                <a:ea typeface="Cambria"/>
              </a:rPr>
              <a:t>Призыв</a:t>
            </a:r>
            <a:r>
              <a:rPr lang="en-US" sz="1300" b="1">
                <a:latin typeface="Cambria"/>
                <a:ea typeface="Cambria"/>
              </a:rPr>
              <a:t> к </a:t>
            </a:r>
            <a:r>
              <a:rPr lang="en-US" sz="1300" b="1" err="1">
                <a:latin typeface="Cambria"/>
                <a:ea typeface="Cambria"/>
              </a:rPr>
              <a:t>действию</a:t>
            </a:r>
            <a:r>
              <a:rPr lang="en-US" sz="1300" b="1">
                <a:latin typeface="Cambria"/>
                <a:ea typeface="Cambria"/>
              </a:rPr>
              <a:t> </a:t>
            </a:r>
            <a:r>
              <a:rPr lang="en-US" sz="1300" b="1">
                <a:latin typeface="Calibri"/>
                <a:ea typeface="Calibri"/>
                <a:cs typeface="Calibri"/>
              </a:rPr>
              <a:t>(CTA)</a:t>
            </a:r>
            <a:r>
              <a:rPr lang="en-US" sz="1300">
                <a:latin typeface="Tahoma"/>
                <a:ea typeface="Tahoma"/>
                <a:cs typeface="Tahoma"/>
              </a:rPr>
              <a:t>: </a:t>
            </a:r>
            <a:r>
              <a:rPr lang="en-US" sz="1300" err="1">
                <a:latin typeface="Cambria"/>
                <a:ea typeface="Cambria"/>
              </a:rPr>
              <a:t>Кнопка</a:t>
            </a:r>
            <a:r>
              <a:rPr lang="en-US" sz="1300">
                <a:latin typeface="Cambria"/>
                <a:ea typeface="Cambria"/>
              </a:rPr>
              <a:t> с </a:t>
            </a:r>
            <a:r>
              <a:rPr lang="en-US" sz="1300" err="1">
                <a:latin typeface="Cambria"/>
                <a:ea typeface="Cambria"/>
              </a:rPr>
              <a:t>предложением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приобрести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билет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или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воспользоваться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функционалом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сайта</a:t>
            </a:r>
            <a:r>
              <a:rPr lang="en-US" sz="1300">
                <a:latin typeface="Tahoma"/>
                <a:ea typeface="Tahoma"/>
                <a:cs typeface="Tahoma"/>
              </a:rPr>
              <a:t>.</a:t>
            </a:r>
          </a:p>
          <a:p>
            <a:pPr marL="241300" marR="226695" indent="-229235">
              <a:lnSpc>
                <a:spcPct val="110000"/>
              </a:lnSpc>
              <a:spcBef>
                <a:spcPts val="930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300" b="1" err="1">
                <a:latin typeface="Cambria"/>
                <a:ea typeface="Cambria"/>
              </a:rPr>
              <a:t>Новости</a:t>
            </a:r>
            <a:r>
              <a:rPr lang="en-US" sz="1300">
                <a:latin typeface="Tahoma"/>
                <a:ea typeface="Tahoma"/>
                <a:cs typeface="Tahoma"/>
              </a:rPr>
              <a:t>: </a:t>
            </a:r>
            <a:r>
              <a:rPr lang="en-US" sz="1300" err="1">
                <a:latin typeface="Cambria"/>
                <a:ea typeface="Cambria"/>
              </a:rPr>
              <a:t>Раздел</a:t>
            </a:r>
            <a:r>
              <a:rPr lang="en-US" sz="1300">
                <a:latin typeface="Cambria"/>
                <a:ea typeface="Cambria"/>
              </a:rPr>
              <a:t> с </a:t>
            </a:r>
            <a:r>
              <a:rPr lang="en-US" sz="1300" err="1">
                <a:latin typeface="Cambria"/>
                <a:ea typeface="Cambria"/>
              </a:rPr>
              <a:t>новостями</a:t>
            </a:r>
            <a:r>
              <a:rPr lang="en-US" sz="1300">
                <a:latin typeface="Cambria"/>
                <a:ea typeface="Cambria"/>
              </a:rPr>
              <a:t> о </a:t>
            </a:r>
            <a:r>
              <a:rPr lang="en-US" sz="1300" err="1">
                <a:latin typeface="Cambria"/>
                <a:ea typeface="Cambria"/>
              </a:rPr>
              <a:t>изменениях</a:t>
            </a:r>
            <a:r>
              <a:rPr lang="en-US" sz="1300">
                <a:latin typeface="Cambria"/>
                <a:ea typeface="Cambria"/>
              </a:rPr>
              <a:t> в </a:t>
            </a:r>
            <a:r>
              <a:rPr lang="en-US" sz="1300" err="1">
                <a:latin typeface="Cambria"/>
                <a:ea typeface="Cambria"/>
              </a:rPr>
              <a:t>расписании</a:t>
            </a:r>
            <a:r>
              <a:rPr lang="en-US" sz="1300">
                <a:latin typeface="Cambria"/>
                <a:ea typeface="Cambria"/>
              </a:rPr>
              <a:t> и </a:t>
            </a:r>
            <a:r>
              <a:rPr lang="en-US" sz="1300" err="1">
                <a:latin typeface="Cambria"/>
                <a:ea typeface="Cambria"/>
              </a:rPr>
              <a:t>новых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событиях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на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вокзалах</a:t>
            </a:r>
            <a:r>
              <a:rPr lang="en-US" sz="1300">
                <a:latin typeface="Tahoma"/>
                <a:ea typeface="Tahoma"/>
                <a:cs typeface="Tahoma"/>
              </a:rPr>
              <a:t>, </a:t>
            </a:r>
            <a:r>
              <a:rPr lang="en-US" sz="1300" err="1">
                <a:latin typeface="Cambria"/>
                <a:ea typeface="Cambria"/>
              </a:rPr>
              <a:t>представленных</a:t>
            </a:r>
            <a:r>
              <a:rPr lang="en-US" sz="1300">
                <a:latin typeface="Cambria"/>
                <a:ea typeface="Cambria"/>
              </a:rPr>
              <a:t> в </a:t>
            </a:r>
            <a:r>
              <a:rPr lang="en-US" sz="1300" err="1">
                <a:latin typeface="Cambria"/>
                <a:ea typeface="Cambria"/>
              </a:rPr>
              <a:t>виде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статей</a:t>
            </a:r>
            <a:r>
              <a:rPr lang="en-US" sz="1300">
                <a:latin typeface="Tahoma"/>
                <a:ea typeface="Tahoma"/>
                <a:cs typeface="Tahoma"/>
              </a:rPr>
              <a:t>.</a:t>
            </a:r>
          </a:p>
          <a:p>
            <a:pPr marL="241300" indent="-228600">
              <a:lnSpc>
                <a:spcPct val="110000"/>
              </a:lnSpc>
              <a:spcBef>
                <a:spcPts val="765"/>
              </a:spcBef>
              <a:spcAft>
                <a:spcPts val="0"/>
              </a:spcAft>
              <a:buFont typeface="Calibri,Sans-Serif" panose="020F0502020204030204" pitchFamily="34" charset="0"/>
              <a:buChar char="–"/>
            </a:pPr>
            <a:r>
              <a:rPr lang="en-US" sz="1300" b="1" err="1">
                <a:latin typeface="Cambria"/>
                <a:ea typeface="Cambria"/>
              </a:rPr>
              <a:t>Подвал</a:t>
            </a:r>
            <a:r>
              <a:rPr lang="en-US" sz="1300" b="1">
                <a:latin typeface="Cambria"/>
                <a:ea typeface="Cambria"/>
              </a:rPr>
              <a:t> </a:t>
            </a:r>
            <a:r>
              <a:rPr lang="en-US" sz="1300" b="1">
                <a:latin typeface="Calibri"/>
                <a:ea typeface="Calibri"/>
                <a:cs typeface="Calibri"/>
              </a:rPr>
              <a:t>(Footer)</a:t>
            </a:r>
            <a:r>
              <a:rPr lang="en-US" sz="1300">
                <a:latin typeface="Tahoma"/>
                <a:ea typeface="Tahoma"/>
                <a:cs typeface="Tahoma"/>
              </a:rPr>
              <a:t>: </a:t>
            </a:r>
            <a:r>
              <a:rPr lang="en-US" sz="1300" err="1">
                <a:latin typeface="Cambria"/>
                <a:ea typeface="Cambria"/>
              </a:rPr>
              <a:t>Информация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об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авторских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правах</a:t>
            </a:r>
            <a:r>
              <a:rPr lang="en-US" sz="1300">
                <a:latin typeface="Cambria"/>
                <a:ea typeface="Cambria"/>
              </a:rPr>
              <a:t> и </a:t>
            </a:r>
            <a:r>
              <a:rPr lang="en-US" sz="1300" err="1">
                <a:latin typeface="Cambria"/>
                <a:ea typeface="Cambria"/>
              </a:rPr>
              <a:t>ссылки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на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дополнительные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страницы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сайта</a:t>
            </a:r>
            <a:r>
              <a:rPr lang="en-US" sz="1300">
                <a:latin typeface="Tahoma"/>
                <a:ea typeface="Tahoma"/>
                <a:cs typeface="Tahoma"/>
              </a:rPr>
              <a:t>, </a:t>
            </a:r>
            <a:r>
              <a:rPr lang="en-US" sz="1300" err="1">
                <a:latin typeface="Cambria"/>
                <a:ea typeface="Cambria"/>
              </a:rPr>
              <a:t>такие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как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>
                <a:latin typeface="Tahoma"/>
                <a:ea typeface="Tahoma"/>
                <a:cs typeface="Tahoma"/>
              </a:rPr>
              <a:t>"</a:t>
            </a:r>
            <a:r>
              <a:rPr lang="en-US" sz="1300">
                <a:latin typeface="Cambria"/>
                <a:ea typeface="Cambria"/>
              </a:rPr>
              <a:t>О </a:t>
            </a:r>
            <a:r>
              <a:rPr lang="en-US" sz="1300" err="1">
                <a:latin typeface="Cambria"/>
                <a:ea typeface="Cambria"/>
              </a:rPr>
              <a:t>нас</a:t>
            </a:r>
            <a:r>
              <a:rPr lang="en-US" sz="1300">
                <a:latin typeface="Tahoma"/>
                <a:ea typeface="Tahoma"/>
                <a:cs typeface="Tahoma"/>
              </a:rPr>
              <a:t>",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300">
                <a:latin typeface="Tahoma"/>
                <a:ea typeface="Tahoma"/>
                <a:cs typeface="Tahoma"/>
              </a:rPr>
              <a:t>"</a:t>
            </a:r>
            <a:r>
              <a:rPr lang="en-US" sz="1300" err="1">
                <a:latin typeface="Cambria"/>
                <a:ea typeface="Cambria"/>
              </a:rPr>
              <a:t>Контакты</a:t>
            </a:r>
            <a:r>
              <a:rPr lang="en-US" sz="1300">
                <a:latin typeface="Tahoma"/>
                <a:ea typeface="Tahoma"/>
                <a:cs typeface="Tahoma"/>
              </a:rPr>
              <a:t>", "</a:t>
            </a:r>
            <a:r>
              <a:rPr lang="en-US" sz="1300" err="1">
                <a:latin typeface="Cambria"/>
                <a:ea typeface="Cambria"/>
              </a:rPr>
              <a:t>Политика</a:t>
            </a:r>
            <a:r>
              <a:rPr lang="en-US" sz="1300">
                <a:latin typeface="Cambria"/>
                <a:ea typeface="Cambria"/>
              </a:rPr>
              <a:t> </a:t>
            </a:r>
            <a:r>
              <a:rPr lang="en-US" sz="1300" err="1">
                <a:latin typeface="Cambria"/>
                <a:ea typeface="Cambria"/>
              </a:rPr>
              <a:t>конфиденциальности</a:t>
            </a:r>
            <a:r>
              <a:rPr lang="en-US" sz="1300">
                <a:latin typeface="Tahoma"/>
                <a:ea typeface="Tahoma"/>
                <a:cs typeface="Tahoma"/>
              </a:rPr>
              <a:t>".</a:t>
            </a:r>
            <a:endParaRPr lang="en-US" sz="13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3776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Arial Nova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RetrospectVTI</vt:lpstr>
      <vt:lpstr>Разработка онлайн информационной системы для вокзалов</vt:lpstr>
      <vt:lpstr>План</vt:lpstr>
      <vt:lpstr>Введение</vt:lpstr>
      <vt:lpstr>Введение</vt:lpstr>
      <vt:lpstr>Теоритическая часть</vt:lpstr>
      <vt:lpstr>Теоритическая часть</vt:lpstr>
      <vt:lpstr>Практическая часть </vt:lpstr>
      <vt:lpstr>Создание окружения для проекта</vt:lpstr>
      <vt:lpstr>Верстка HTML страницы </vt:lpstr>
      <vt:lpstr>Использование стилей CSS </vt:lpstr>
      <vt:lpstr>Использование стилей CSS </vt:lpstr>
      <vt:lpstr>Результат</vt:lpstr>
      <vt:lpstr>ЛИТЕРАТУРА</vt:lpstr>
      <vt:lpstr>ПРИЛОЖЕНИЯ</vt:lpstr>
      <vt:lpstr>Спасибо за внимание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194</cp:revision>
  <dcterms:created xsi:type="dcterms:W3CDTF">2013-07-15T20:26:40Z</dcterms:created>
  <dcterms:modified xsi:type="dcterms:W3CDTF">2025-05-21T15:45:52Z</dcterms:modified>
</cp:coreProperties>
</file>

<file path=docProps/thumbnail.jpeg>
</file>